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79" r:id="rId5"/>
    <p:sldId id="260" r:id="rId6"/>
    <p:sldId id="259" r:id="rId7"/>
    <p:sldId id="261" r:id="rId8"/>
    <p:sldId id="280" r:id="rId9"/>
    <p:sldId id="275" r:id="rId10"/>
    <p:sldId id="262" r:id="rId11"/>
    <p:sldId id="266" r:id="rId12"/>
    <p:sldId id="273" r:id="rId13"/>
    <p:sldId id="274" r:id="rId14"/>
    <p:sldId id="267" r:id="rId15"/>
    <p:sldId id="269" r:id="rId16"/>
    <p:sldId id="271" r:id="rId17"/>
    <p:sldId id="270" r:id="rId18"/>
    <p:sldId id="283" r:id="rId19"/>
    <p:sldId id="268" r:id="rId20"/>
    <p:sldId id="276" r:id="rId21"/>
    <p:sldId id="263" r:id="rId22"/>
    <p:sldId id="284" r:id="rId23"/>
    <p:sldId id="264" r:id="rId24"/>
    <p:sldId id="272" r:id="rId25"/>
  </p:sldIdLst>
  <p:sldSz cx="9721850" cy="3240088"/>
  <p:notesSz cx="9144000" cy="6858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1">
          <p15:clr>
            <a:srgbClr val="A4A3A4"/>
          </p15:clr>
        </p15:guide>
        <p15:guide id="2" pos="306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1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60" autoAdjust="0"/>
    <p:restoredTop sz="94419" autoAdjust="0"/>
  </p:normalViewPr>
  <p:slideViewPr>
    <p:cSldViewPr>
      <p:cViewPr varScale="1">
        <p:scale>
          <a:sx n="165" d="100"/>
          <a:sy n="165" d="100"/>
        </p:scale>
        <p:origin x="200" y="1640"/>
      </p:cViewPr>
      <p:guideLst>
        <p:guide orient="horz" pos="1021"/>
        <p:guide pos="306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96D3BC-9F1D-8D4B-A2D7-9531CFE1D299}" type="datetimeFigureOut">
              <a:rPr lang="en-US" smtClean="0"/>
              <a:t>6/24/19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857250"/>
            <a:ext cx="694372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05D467-23CF-504A-A177-B455070D2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66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5D467-23CF-504A-A177-B455070D285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874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29139" y="1006528"/>
            <a:ext cx="8263573" cy="694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58278" y="1836050"/>
            <a:ext cx="680529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D5FEC-F016-4C27-B270-35CE12F2C01C}" type="datetimeFigureOut">
              <a:rPr lang="zh-CN" altLang="en-US" smtClean="0"/>
              <a:t>2019/6/24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78965-EDBC-40B9-9843-868C5DCF62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116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D5FEC-F016-4C27-B270-35CE12F2C01C}" type="datetimeFigureOut">
              <a:rPr lang="zh-CN" altLang="en-US" smtClean="0"/>
              <a:t>2019/6/24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78965-EDBC-40B9-9843-868C5DCF62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143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493926" y="61502"/>
            <a:ext cx="2325818" cy="1305786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16474" y="61502"/>
            <a:ext cx="6815422" cy="1305786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D5FEC-F016-4C27-B270-35CE12F2C01C}" type="datetimeFigureOut">
              <a:rPr lang="zh-CN" altLang="en-US" smtClean="0"/>
              <a:t>2019/6/24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78965-EDBC-40B9-9843-868C5DCF62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903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D5FEC-F016-4C27-B270-35CE12F2C01C}" type="datetimeFigureOut">
              <a:rPr lang="zh-CN" altLang="en-US" smtClean="0"/>
              <a:t>2019/6/24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78965-EDBC-40B9-9843-868C5DCF62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299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7959" y="2082057"/>
            <a:ext cx="8263573" cy="64351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67959" y="1373288"/>
            <a:ext cx="8263573" cy="70876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D5FEC-F016-4C27-B270-35CE12F2C01C}" type="datetimeFigureOut">
              <a:rPr lang="zh-CN" altLang="en-US" smtClean="0"/>
              <a:t>2019/6/24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78965-EDBC-40B9-9843-868C5DCF62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794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16473" y="357010"/>
            <a:ext cx="4570620" cy="101027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249124" y="357010"/>
            <a:ext cx="4570620" cy="101027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D5FEC-F016-4C27-B270-35CE12F2C01C}" type="datetimeFigureOut">
              <a:rPr lang="zh-CN" altLang="en-US" smtClean="0"/>
              <a:t>2019/6/24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78965-EDBC-40B9-9843-868C5DCF62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3774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6093" y="129754"/>
            <a:ext cx="8749665" cy="540015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86093" y="725270"/>
            <a:ext cx="4295505" cy="30225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86093" y="1027528"/>
            <a:ext cx="4295505" cy="1866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938565" y="725270"/>
            <a:ext cx="4297193" cy="30225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938565" y="1027528"/>
            <a:ext cx="4297193" cy="1866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D5FEC-F016-4C27-B270-35CE12F2C01C}" type="datetimeFigureOut">
              <a:rPr lang="zh-CN" altLang="en-US" smtClean="0"/>
              <a:t>2019/6/24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78965-EDBC-40B9-9843-868C5DCF62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905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D5FEC-F016-4C27-B270-35CE12F2C01C}" type="datetimeFigureOut">
              <a:rPr lang="zh-CN" altLang="en-US" smtClean="0"/>
              <a:t>2019/6/24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78965-EDBC-40B9-9843-868C5DCF62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687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D5FEC-F016-4C27-B270-35CE12F2C01C}" type="datetimeFigureOut">
              <a:rPr lang="zh-CN" altLang="en-US" smtClean="0"/>
              <a:t>2019/6/24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78965-EDBC-40B9-9843-868C5DCF62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839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6093" y="129003"/>
            <a:ext cx="3198422" cy="54901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00973" y="129004"/>
            <a:ext cx="5434784" cy="27653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86093" y="678019"/>
            <a:ext cx="3198422" cy="221631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D5FEC-F016-4C27-B270-35CE12F2C01C}" type="datetimeFigureOut">
              <a:rPr lang="zh-CN" altLang="en-US" smtClean="0"/>
              <a:t>2019/6/24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78965-EDBC-40B9-9843-868C5DCF62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417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05551" y="2268061"/>
            <a:ext cx="5833110" cy="26775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905551" y="289508"/>
            <a:ext cx="5833110" cy="19440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905551" y="2535819"/>
            <a:ext cx="5833110" cy="38026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D5FEC-F016-4C27-B270-35CE12F2C01C}" type="datetimeFigureOut">
              <a:rPr lang="zh-CN" altLang="en-US" smtClean="0"/>
              <a:t>2019/6/24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78965-EDBC-40B9-9843-868C5DCF62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012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86093" y="129754"/>
            <a:ext cx="8749665" cy="5400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86093" y="756021"/>
            <a:ext cx="8749665" cy="2138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86092" y="3003082"/>
            <a:ext cx="2268432" cy="1725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D5FEC-F016-4C27-B270-35CE12F2C01C}" type="datetimeFigureOut">
              <a:rPr lang="zh-CN" altLang="en-US" smtClean="0"/>
              <a:t>2019/6/24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321632" y="3003082"/>
            <a:ext cx="3078586" cy="1725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967326" y="3003082"/>
            <a:ext cx="2268432" cy="1725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78965-EDBC-40B9-9843-868C5DCF62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801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github.com/tensorflow/models/tree/master/research/adversarial_logit_pair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2.wav"/><Relationship Id="rId7" Type="http://schemas.openxmlformats.org/officeDocument/2006/relationships/image" Target="../media/image3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av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E920D4D-07F0-4C6C-8A14-7FDD710C3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" y="0"/>
            <a:ext cx="9720264" cy="324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328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ample Attack Scenarios">
            <a:extLst>
              <a:ext uri="{FF2B5EF4-FFF2-40B4-BE49-F238E27FC236}">
                <a16:creationId xmlns:a16="http://schemas.microsoft.com/office/drawing/2014/main" id="{DD472DF8-A6C3-1043-A63C-90A2526F08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12653" y="23623"/>
            <a:ext cx="5112568" cy="723900"/>
          </a:xfrm>
          <a:prstGeom prst="rect">
            <a:avLst/>
          </a:prstGeom>
        </p:spPr>
        <p:txBody>
          <a:bodyPr>
            <a:normAutofit/>
          </a:bodyPr>
          <a:lstStyle>
            <a:lvl1pPr defTabSz="467359">
              <a:spcBef>
                <a:spcPts val="2200"/>
              </a:spcBef>
              <a:defRPr sz="4800" cap="none"/>
            </a:lvl1pPr>
          </a:lstStyle>
          <a:p>
            <a:r>
              <a:rPr sz="2800" dirty="0">
                <a:solidFill>
                  <a:schemeClr val="bg1"/>
                </a:solidFill>
              </a:rPr>
              <a:t>Example Attack Scenarios</a:t>
            </a:r>
          </a:p>
        </p:txBody>
      </p:sp>
      <p:sp>
        <p:nvSpPr>
          <p:cNvPr id="5" name="FGSM (Fast Gradient Sign Method)…">
            <a:extLst>
              <a:ext uri="{FF2B5EF4-FFF2-40B4-BE49-F238E27FC236}">
                <a16:creationId xmlns:a16="http://schemas.microsoft.com/office/drawing/2014/main" id="{3D40DE5C-9BEA-094F-BA13-BC22E25781BF}"/>
              </a:ext>
            </a:extLst>
          </p:cNvPr>
          <p:cNvSpPr txBox="1">
            <a:spLocks/>
          </p:cNvSpPr>
          <p:nvPr/>
        </p:nvSpPr>
        <p:spPr>
          <a:xfrm>
            <a:off x="180405" y="971972"/>
            <a:ext cx="5400600" cy="1944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HK" sz="1800" dirty="0">
                <a:solidFill>
                  <a:schemeClr val="bg1"/>
                </a:solidFill>
              </a:rPr>
              <a:t>FGSM (Fast Gradient Sign Method)</a:t>
            </a:r>
          </a:p>
          <a:p>
            <a:r>
              <a:rPr lang="en-HK" sz="1800" dirty="0">
                <a:solidFill>
                  <a:schemeClr val="bg1"/>
                </a:solidFill>
              </a:rPr>
              <a:t>BIM (Basic Iterative Method)</a:t>
            </a:r>
          </a:p>
          <a:p>
            <a:r>
              <a:rPr lang="en-HK" sz="1800" dirty="0">
                <a:solidFill>
                  <a:schemeClr val="bg1"/>
                </a:solidFill>
              </a:rPr>
              <a:t>MIM(Momentum Iterative FGSM)</a:t>
            </a:r>
          </a:p>
          <a:p>
            <a:r>
              <a:rPr lang="en-HK" sz="1800" dirty="0">
                <a:solidFill>
                  <a:schemeClr val="bg1"/>
                </a:solidFill>
              </a:rPr>
              <a:t>ATN(Adversarial Transformation Networks)</a:t>
            </a:r>
          </a:p>
        </p:txBody>
      </p:sp>
      <p:pic>
        <p:nvPicPr>
          <p:cNvPr id="4" name="Screen Shot 2018-10-31 at 4.28.09 PM.png" descr="Screen Shot 2018-10-31 at 4.28.09 PM.png">
            <a:extLst>
              <a:ext uri="{FF2B5EF4-FFF2-40B4-BE49-F238E27FC236}">
                <a16:creationId xmlns:a16="http://schemas.microsoft.com/office/drawing/2014/main" id="{58E8F1D4-0107-0245-BC04-C9CCB4E80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69037" y="1040200"/>
            <a:ext cx="2874456" cy="350543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Screen Shot 2018-10-31 at 4.19.07 PM.png" descr="Screen Shot 2018-10-31 at 4.19.07 PM.png">
            <a:extLst>
              <a:ext uri="{FF2B5EF4-FFF2-40B4-BE49-F238E27FC236}">
                <a16:creationId xmlns:a16="http://schemas.microsoft.com/office/drawing/2014/main" id="{A2B4611D-C85F-1D4F-81D9-63D0D578D2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62804" y="1421258"/>
            <a:ext cx="2880320" cy="707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Screen Shot 2018-10-31 at 5.13.04 PM.png" descr="Screen Shot 2018-10-31 at 5.13.04 PM.png">
            <a:extLst>
              <a:ext uri="{FF2B5EF4-FFF2-40B4-BE49-F238E27FC236}">
                <a16:creationId xmlns:a16="http://schemas.microsoft.com/office/drawing/2014/main" id="{050D0A0F-DBB8-BD48-AE5C-5A8FF4A786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62804" y="2159395"/>
            <a:ext cx="2874456" cy="88343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58723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n Results (transferability)">
            <a:extLst>
              <a:ext uri="{FF2B5EF4-FFF2-40B4-BE49-F238E27FC236}">
                <a16:creationId xmlns:a16="http://schemas.microsoft.com/office/drawing/2014/main" id="{383617DE-F73A-3748-BBB1-15783A650D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88717" y="86851"/>
            <a:ext cx="4608512" cy="723900"/>
          </a:xfrm>
          <a:prstGeom prst="rect">
            <a:avLst/>
          </a:prstGeom>
        </p:spPr>
        <p:txBody>
          <a:bodyPr>
            <a:normAutofit/>
          </a:bodyPr>
          <a:lstStyle>
            <a:lvl1pPr defTabSz="467359">
              <a:spcBef>
                <a:spcPts val="2200"/>
              </a:spcBef>
              <a:defRPr sz="4800" cap="none"/>
            </a:lvl1pPr>
          </a:lstStyle>
          <a:p>
            <a:r>
              <a:rPr sz="2800" dirty="0">
                <a:solidFill>
                  <a:schemeClr val="bg1"/>
                </a:solidFill>
              </a:rPr>
              <a:t>Fun Results (transferability)</a:t>
            </a:r>
          </a:p>
        </p:txBody>
      </p:sp>
      <p:pic>
        <p:nvPicPr>
          <p:cNvPr id="5" name="0b428b3c371c490f.png" descr="0b428b3c371c490f.png">
            <a:extLst>
              <a:ext uri="{FF2B5EF4-FFF2-40B4-BE49-F238E27FC236}">
                <a16:creationId xmlns:a16="http://schemas.microsoft.com/office/drawing/2014/main" id="{522031B1-2374-DF47-909F-A7BA2BA46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15282" y="810751"/>
            <a:ext cx="1813595" cy="181359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Butterfly">
            <a:extLst>
              <a:ext uri="{FF2B5EF4-FFF2-40B4-BE49-F238E27FC236}">
                <a16:creationId xmlns:a16="http://schemas.microsoft.com/office/drawing/2014/main" id="{6A97A493-6CA1-8B49-A8ED-C5D75D9E3CFB}"/>
              </a:ext>
            </a:extLst>
          </p:cNvPr>
          <p:cNvSpPr txBox="1"/>
          <p:nvPr/>
        </p:nvSpPr>
        <p:spPr>
          <a:xfrm>
            <a:off x="2916709" y="2725797"/>
            <a:ext cx="1204690" cy="3508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3600" b="1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800" dirty="0">
                <a:solidFill>
                  <a:srgbClr val="00B0F0"/>
                </a:solidFill>
              </a:rPr>
              <a:t>Butterfly</a:t>
            </a:r>
          </a:p>
        </p:txBody>
      </p:sp>
      <p:pic>
        <p:nvPicPr>
          <p:cNvPr id="8" name="0b428b3c371c490f-butterfly-guinea pig.png" descr="0b428b3c371c490f-butterfly-guinea pig.png">
            <a:extLst>
              <a:ext uri="{FF2B5EF4-FFF2-40B4-BE49-F238E27FC236}">
                <a16:creationId xmlns:a16="http://schemas.microsoft.com/office/drawing/2014/main" id="{37A0FEE4-BEBE-6843-96AA-242C288D7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41045" y="810751"/>
            <a:ext cx="1806897" cy="18068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9" name="Rabbit">
            <a:extLst>
              <a:ext uri="{FF2B5EF4-FFF2-40B4-BE49-F238E27FC236}">
                <a16:creationId xmlns:a16="http://schemas.microsoft.com/office/drawing/2014/main" id="{9DB82949-F7F7-874D-A7DE-76768EB0F026}"/>
              </a:ext>
            </a:extLst>
          </p:cNvPr>
          <p:cNvSpPr txBox="1"/>
          <p:nvPr/>
        </p:nvSpPr>
        <p:spPr>
          <a:xfrm>
            <a:off x="6398181" y="2725797"/>
            <a:ext cx="892624" cy="2324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t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3600" b="1">
                <a:solidFill>
                  <a:schemeClr val="accent5">
                    <a:hueOff val="-234537"/>
                    <a:satOff val="-1108"/>
                    <a:lumOff val="-14796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800" dirty="0">
                <a:solidFill>
                  <a:srgbClr val="C00000"/>
                </a:solidFill>
              </a:rPr>
              <a:t>Rabbit</a:t>
            </a:r>
          </a:p>
        </p:txBody>
      </p:sp>
    </p:spTree>
    <p:extLst>
      <p:ext uri="{BB962C8B-B14F-4D97-AF65-F5344CB8AC3E}">
        <p14:creationId xmlns:p14="http://schemas.microsoft.com/office/powerpoint/2010/main" val="2466784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n Results (transferability)">
            <a:extLst>
              <a:ext uri="{FF2B5EF4-FFF2-40B4-BE49-F238E27FC236}">
                <a16:creationId xmlns:a16="http://schemas.microsoft.com/office/drawing/2014/main" id="{383617DE-F73A-3748-BBB1-15783A650D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88717" y="86851"/>
            <a:ext cx="4608512" cy="723900"/>
          </a:xfrm>
          <a:prstGeom prst="rect">
            <a:avLst/>
          </a:prstGeom>
        </p:spPr>
        <p:txBody>
          <a:bodyPr>
            <a:normAutofit/>
          </a:bodyPr>
          <a:lstStyle>
            <a:lvl1pPr defTabSz="467359">
              <a:spcBef>
                <a:spcPts val="2200"/>
              </a:spcBef>
              <a:defRPr sz="4800" cap="none"/>
            </a:lvl1pPr>
          </a:lstStyle>
          <a:p>
            <a:r>
              <a:rPr sz="2800" dirty="0">
                <a:solidFill>
                  <a:schemeClr val="bg1"/>
                </a:solidFill>
              </a:rPr>
              <a:t>Fun Results (transferability)</a:t>
            </a:r>
          </a:p>
        </p:txBody>
      </p:sp>
      <p:sp>
        <p:nvSpPr>
          <p:cNvPr id="6" name="Butterfly">
            <a:extLst>
              <a:ext uri="{FF2B5EF4-FFF2-40B4-BE49-F238E27FC236}">
                <a16:creationId xmlns:a16="http://schemas.microsoft.com/office/drawing/2014/main" id="{6A97A493-6CA1-8B49-A8ED-C5D75D9E3CFB}"/>
              </a:ext>
            </a:extLst>
          </p:cNvPr>
          <p:cNvSpPr txBox="1"/>
          <p:nvPr/>
        </p:nvSpPr>
        <p:spPr>
          <a:xfrm>
            <a:off x="2916709" y="2725797"/>
            <a:ext cx="1204690" cy="3508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fontScale="92500"/>
          </a:bodyPr>
          <a:lstStyle>
            <a:lvl1pPr>
              <a:lnSpc>
                <a:spcPct val="80000"/>
              </a:lnSpc>
              <a:spcBef>
                <a:spcPts val="0"/>
              </a:spcBef>
              <a:defRPr sz="3600" b="1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lang="en-HK" sz="1800" dirty="0">
                <a:solidFill>
                  <a:srgbClr val="00B0F0"/>
                </a:solidFill>
              </a:rPr>
              <a:t>parachute</a:t>
            </a:r>
          </a:p>
        </p:txBody>
      </p:sp>
      <p:sp>
        <p:nvSpPr>
          <p:cNvPr id="9" name="Rabbit">
            <a:extLst>
              <a:ext uri="{FF2B5EF4-FFF2-40B4-BE49-F238E27FC236}">
                <a16:creationId xmlns:a16="http://schemas.microsoft.com/office/drawing/2014/main" id="{9DB82949-F7F7-874D-A7DE-76768EB0F026}"/>
              </a:ext>
            </a:extLst>
          </p:cNvPr>
          <p:cNvSpPr txBox="1"/>
          <p:nvPr/>
        </p:nvSpPr>
        <p:spPr>
          <a:xfrm>
            <a:off x="6398181" y="2725797"/>
            <a:ext cx="1055032" cy="2324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t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3600" b="1">
                <a:solidFill>
                  <a:schemeClr val="accent5">
                    <a:hueOff val="-234537"/>
                    <a:satOff val="-1108"/>
                    <a:lumOff val="-14796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lang="en-US" sz="1800" dirty="0">
                <a:solidFill>
                  <a:srgbClr val="C00000"/>
                </a:solidFill>
              </a:rPr>
              <a:t>vehicle</a:t>
            </a:r>
            <a:endParaRPr sz="1800" dirty="0">
              <a:solidFill>
                <a:srgbClr val="C00000"/>
              </a:solidFill>
            </a:endParaRPr>
          </a:p>
        </p:txBody>
      </p:sp>
      <p:pic>
        <p:nvPicPr>
          <p:cNvPr id="7" name="09d9e27638cfd149.png" descr="09d9e27638cfd149.png">
            <a:extLst>
              <a:ext uri="{FF2B5EF4-FFF2-40B4-BE49-F238E27FC236}">
                <a16:creationId xmlns:a16="http://schemas.microsoft.com/office/drawing/2014/main" id="{BF910B64-4931-DE42-848F-5C053833D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19054" y="810751"/>
            <a:ext cx="1800000" cy="180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09d9e27638cfd149-parachute-recreational vehicle.png" descr="09d9e27638cfd149-parachute-recreational vehicle.png">
            <a:extLst>
              <a:ext uri="{FF2B5EF4-FFF2-40B4-BE49-F238E27FC236}">
                <a16:creationId xmlns:a16="http://schemas.microsoft.com/office/drawing/2014/main" id="{5C2E3BED-9B7B-864B-85ED-039191958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44493" y="810751"/>
            <a:ext cx="1800000" cy="180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2828994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n Results (transferability)">
            <a:extLst>
              <a:ext uri="{FF2B5EF4-FFF2-40B4-BE49-F238E27FC236}">
                <a16:creationId xmlns:a16="http://schemas.microsoft.com/office/drawing/2014/main" id="{383617DE-F73A-3748-BBB1-15783A650D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88717" y="86851"/>
            <a:ext cx="4608512" cy="723900"/>
          </a:xfrm>
          <a:prstGeom prst="rect">
            <a:avLst/>
          </a:prstGeom>
        </p:spPr>
        <p:txBody>
          <a:bodyPr>
            <a:normAutofit/>
          </a:bodyPr>
          <a:lstStyle>
            <a:lvl1pPr defTabSz="467359">
              <a:spcBef>
                <a:spcPts val="2200"/>
              </a:spcBef>
              <a:defRPr sz="4800" cap="none"/>
            </a:lvl1pPr>
          </a:lstStyle>
          <a:p>
            <a:r>
              <a:rPr sz="2800" dirty="0">
                <a:solidFill>
                  <a:schemeClr val="bg1"/>
                </a:solidFill>
              </a:rPr>
              <a:t>Fun Results (transferability)</a:t>
            </a:r>
          </a:p>
        </p:txBody>
      </p:sp>
      <p:sp>
        <p:nvSpPr>
          <p:cNvPr id="6" name="Butterfly">
            <a:extLst>
              <a:ext uri="{FF2B5EF4-FFF2-40B4-BE49-F238E27FC236}">
                <a16:creationId xmlns:a16="http://schemas.microsoft.com/office/drawing/2014/main" id="{6A97A493-6CA1-8B49-A8ED-C5D75D9E3CFB}"/>
              </a:ext>
            </a:extLst>
          </p:cNvPr>
          <p:cNvSpPr txBox="1"/>
          <p:nvPr/>
        </p:nvSpPr>
        <p:spPr>
          <a:xfrm>
            <a:off x="2791657" y="2725797"/>
            <a:ext cx="1549896" cy="3508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fontScale="85000" lnSpcReduction="10000"/>
          </a:bodyPr>
          <a:lstStyle>
            <a:lvl1pPr>
              <a:lnSpc>
                <a:spcPct val="80000"/>
              </a:lnSpc>
              <a:spcBef>
                <a:spcPts val="0"/>
              </a:spcBef>
              <a:defRPr sz="3600" b="1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lang="en-HK" sz="1800" dirty="0">
                <a:solidFill>
                  <a:srgbClr val="00B0F0"/>
                </a:solidFill>
              </a:rPr>
              <a:t>aircraft carrier</a:t>
            </a:r>
          </a:p>
        </p:txBody>
      </p:sp>
      <p:sp>
        <p:nvSpPr>
          <p:cNvPr id="9" name="Rabbit">
            <a:extLst>
              <a:ext uri="{FF2B5EF4-FFF2-40B4-BE49-F238E27FC236}">
                <a16:creationId xmlns:a16="http://schemas.microsoft.com/office/drawing/2014/main" id="{9DB82949-F7F7-874D-A7DE-76768EB0F026}"/>
              </a:ext>
            </a:extLst>
          </p:cNvPr>
          <p:cNvSpPr txBox="1"/>
          <p:nvPr/>
        </p:nvSpPr>
        <p:spPr>
          <a:xfrm>
            <a:off x="6133609" y="2725327"/>
            <a:ext cx="1270856" cy="2324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t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3600" b="1">
                <a:solidFill>
                  <a:schemeClr val="accent5">
                    <a:hueOff val="-234537"/>
                    <a:satOff val="-1108"/>
                    <a:lumOff val="-14796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lang="en-US" sz="1800" dirty="0">
                <a:solidFill>
                  <a:srgbClr val="C00000"/>
                </a:solidFill>
              </a:rPr>
              <a:t>guillotine</a:t>
            </a:r>
            <a:endParaRPr sz="1800" dirty="0">
              <a:solidFill>
                <a:srgbClr val="C00000"/>
              </a:solidFill>
            </a:endParaRPr>
          </a:p>
        </p:txBody>
      </p:sp>
      <p:pic>
        <p:nvPicPr>
          <p:cNvPr id="8" name="6cbe797e65839c6e.png" descr="6cbe797e65839c6e.png">
            <a:extLst>
              <a:ext uri="{FF2B5EF4-FFF2-40B4-BE49-F238E27FC236}">
                <a16:creationId xmlns:a16="http://schemas.microsoft.com/office/drawing/2014/main" id="{17950A5E-3CB6-964E-B9C0-562FAC9B4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66605" y="810751"/>
            <a:ext cx="1800000" cy="180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B93A5F43-CFED-CC48-B086-98642C7ED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03621" y="810751"/>
            <a:ext cx="1328400" cy="180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6cbe797e65839c6e-aircraft carrier-guillotine.png" descr="6cbe797e65839c6e-aircraft carrier-guillotine.png">
            <a:extLst>
              <a:ext uri="{FF2B5EF4-FFF2-40B4-BE49-F238E27FC236}">
                <a16:creationId xmlns:a16="http://schemas.microsoft.com/office/drawing/2014/main" id="{F4B3F9CC-647D-9244-88C1-61CD2ADD5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69037" y="810751"/>
            <a:ext cx="1800000" cy="180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126338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ample Defense Scenarios">
            <a:extLst>
              <a:ext uri="{FF2B5EF4-FFF2-40B4-BE49-F238E27FC236}">
                <a16:creationId xmlns:a16="http://schemas.microsoft.com/office/drawing/2014/main" id="{35168709-943D-7940-8865-0349D814B8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899715" y="35868"/>
            <a:ext cx="12192000" cy="723900"/>
          </a:xfrm>
          <a:prstGeom prst="rect">
            <a:avLst/>
          </a:prstGeom>
        </p:spPr>
        <p:txBody>
          <a:bodyPr>
            <a:normAutofit/>
          </a:bodyPr>
          <a:lstStyle>
            <a:lvl1pPr defTabSz="467359">
              <a:spcBef>
                <a:spcPts val="2200"/>
              </a:spcBef>
              <a:defRPr sz="4800" cap="none"/>
            </a:lvl1pPr>
          </a:lstStyle>
          <a:p>
            <a:r>
              <a:rPr sz="2800" dirty="0">
                <a:solidFill>
                  <a:schemeClr val="bg1"/>
                </a:solidFill>
              </a:rPr>
              <a:t>Example Defense Scenarios</a:t>
            </a:r>
          </a:p>
        </p:txBody>
      </p:sp>
      <p:sp>
        <p:nvSpPr>
          <p:cNvPr id="5" name="Ensemble adversarial training…">
            <a:extLst>
              <a:ext uri="{FF2B5EF4-FFF2-40B4-BE49-F238E27FC236}">
                <a16:creationId xmlns:a16="http://schemas.microsoft.com/office/drawing/2014/main" id="{CCBAFA2E-CE88-4C41-B59B-8431D0E9C472}"/>
              </a:ext>
            </a:extLst>
          </p:cNvPr>
          <p:cNvSpPr txBox="1">
            <a:spLocks/>
          </p:cNvSpPr>
          <p:nvPr/>
        </p:nvSpPr>
        <p:spPr>
          <a:xfrm>
            <a:off x="3132733" y="971973"/>
            <a:ext cx="4464496" cy="1512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HK" sz="1800" dirty="0">
                <a:solidFill>
                  <a:schemeClr val="bg1"/>
                </a:solidFill>
              </a:rPr>
              <a:t>Gradient masking</a:t>
            </a:r>
          </a:p>
          <a:p>
            <a:r>
              <a:rPr lang="en-HK" sz="1800" dirty="0">
                <a:solidFill>
                  <a:schemeClr val="bg1"/>
                </a:solidFill>
              </a:rPr>
              <a:t>Detection</a:t>
            </a:r>
          </a:p>
          <a:p>
            <a:r>
              <a:rPr lang="en-HK" sz="1800" dirty="0">
                <a:solidFill>
                  <a:schemeClr val="bg1"/>
                </a:solidFill>
              </a:rPr>
              <a:t>Image processing and randomization </a:t>
            </a:r>
          </a:p>
          <a:p>
            <a:r>
              <a:rPr lang="en-HK" sz="1800" dirty="0">
                <a:solidFill>
                  <a:schemeClr val="bg1"/>
                </a:solidFill>
              </a:rPr>
              <a:t>Adversarial training </a:t>
            </a:r>
          </a:p>
        </p:txBody>
      </p:sp>
    </p:spTree>
    <p:extLst>
      <p:ext uri="{BB962C8B-B14F-4D97-AF65-F5344CB8AC3E}">
        <p14:creationId xmlns:p14="http://schemas.microsoft.com/office/powerpoint/2010/main" val="1385342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dient Masking">
            <a:extLst>
              <a:ext uri="{FF2B5EF4-FFF2-40B4-BE49-F238E27FC236}">
                <a16:creationId xmlns:a16="http://schemas.microsoft.com/office/drawing/2014/main" id="{2EE51D92-62D9-F145-A89A-EDD52F9C13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176956" y="119782"/>
            <a:ext cx="12192000" cy="723900"/>
          </a:xfrm>
          <a:prstGeom prst="rect">
            <a:avLst/>
          </a:prstGeom>
        </p:spPr>
        <p:txBody>
          <a:bodyPr>
            <a:normAutofit/>
          </a:bodyPr>
          <a:lstStyle>
            <a:lvl1pPr defTabSz="467359">
              <a:spcBef>
                <a:spcPts val="2200"/>
              </a:spcBef>
              <a:defRPr sz="4800" cap="none"/>
            </a:lvl1pPr>
          </a:lstStyle>
          <a:p>
            <a:r>
              <a:rPr sz="2800" dirty="0">
                <a:solidFill>
                  <a:schemeClr val="bg1"/>
                </a:solidFill>
              </a:rPr>
              <a:t>Gradient Masking</a:t>
            </a:r>
          </a:p>
        </p:txBody>
      </p:sp>
      <p:sp>
        <p:nvSpPr>
          <p:cNvPr id="3" name="[24]Papernot, Nicolas, et al. &quot;Practical black-box attacks against machine learning.&quot; Proceedings of the 2017 ACM on Asia Conference on Computer and Communications Security. ACM, 2017.">
            <a:extLst>
              <a:ext uri="{FF2B5EF4-FFF2-40B4-BE49-F238E27FC236}">
                <a16:creationId xmlns:a16="http://schemas.microsoft.com/office/drawing/2014/main" id="{05599E34-0ACA-074D-A81B-96C8A8C83BB7}"/>
              </a:ext>
            </a:extLst>
          </p:cNvPr>
          <p:cNvSpPr txBox="1"/>
          <p:nvPr/>
        </p:nvSpPr>
        <p:spPr>
          <a:xfrm>
            <a:off x="1705232" y="2990835"/>
            <a:ext cx="8016618" cy="24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spcBef>
                <a:spcPts val="200"/>
              </a:spcBef>
              <a:defRPr sz="1500">
                <a:solidFill>
                  <a:srgbClr val="A6AAA9"/>
                </a:solidFill>
              </a:defRPr>
            </a:lvl1pPr>
          </a:lstStyle>
          <a:p>
            <a:r>
              <a:rPr sz="800" dirty="0">
                <a:solidFill>
                  <a:schemeClr val="bg1"/>
                </a:solidFill>
              </a:rPr>
              <a:t>[24]</a:t>
            </a:r>
            <a:r>
              <a:rPr sz="800" dirty="0" err="1">
                <a:solidFill>
                  <a:schemeClr val="bg1"/>
                </a:solidFill>
              </a:rPr>
              <a:t>Papernot</a:t>
            </a:r>
            <a:r>
              <a:rPr sz="800" dirty="0">
                <a:solidFill>
                  <a:schemeClr val="bg1"/>
                </a:solidFill>
              </a:rPr>
              <a:t>, Nicolas, et al. "Practical black-box attacks against machine learning." Proceedings of the 2017 ACM on Asia Conference on Computer and Communications Security. ACM, 2017.</a:t>
            </a:r>
          </a:p>
        </p:txBody>
      </p:sp>
      <p:sp>
        <p:nvSpPr>
          <p:cNvPr id="4" name="Construct a model that does not have useful gradients[24]…">
            <a:extLst>
              <a:ext uri="{FF2B5EF4-FFF2-40B4-BE49-F238E27FC236}">
                <a16:creationId xmlns:a16="http://schemas.microsoft.com/office/drawing/2014/main" id="{F06FED85-923C-4744-8BA0-6C37A155977C}"/>
              </a:ext>
            </a:extLst>
          </p:cNvPr>
          <p:cNvSpPr txBox="1">
            <a:spLocks/>
          </p:cNvSpPr>
          <p:nvPr/>
        </p:nvSpPr>
        <p:spPr>
          <a:xfrm>
            <a:off x="198780" y="845882"/>
            <a:ext cx="6696744" cy="1896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HK" sz="1800" dirty="0">
                <a:solidFill>
                  <a:schemeClr val="bg1"/>
                </a:solidFill>
              </a:rPr>
              <a:t>Construct a model that does not have useful gradients[24]</a:t>
            </a:r>
          </a:p>
          <a:p>
            <a:r>
              <a:rPr lang="en-HK" sz="1800" dirty="0">
                <a:solidFill>
                  <a:schemeClr val="bg1"/>
                </a:solidFill>
              </a:rPr>
              <a:t>They break gradient-based white box attacks. But then they don’t break black box attacks (e.g., adversarial examples made for other models) </a:t>
            </a:r>
          </a:p>
        </p:txBody>
      </p:sp>
      <p:pic>
        <p:nvPicPr>
          <p:cNvPr id="5" name="屏幕快照 2018-11-11 21.31.11.png" descr="屏幕快照 2018-11-11 21.31.11.png">
            <a:extLst>
              <a:ext uri="{FF2B5EF4-FFF2-40B4-BE49-F238E27FC236}">
                <a16:creationId xmlns:a16="http://schemas.microsoft.com/office/drawing/2014/main" id="{1C3E2B09-5067-8E40-AB15-F81BCF9DA9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10374" y="2052238"/>
            <a:ext cx="2578182" cy="875667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屏幕快照 2018-11-11 21.31.22.png" descr="屏幕快照 2018-11-11 21.31.22.png">
            <a:extLst>
              <a:ext uri="{FF2B5EF4-FFF2-40B4-BE49-F238E27FC236}">
                <a16:creationId xmlns:a16="http://schemas.microsoft.com/office/drawing/2014/main" id="{9AF02E9E-1C7D-8E47-BBF4-CC6139210B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10374" y="826601"/>
            <a:ext cx="2578182" cy="12137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4810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etection">
            <a:extLst>
              <a:ext uri="{FF2B5EF4-FFF2-40B4-BE49-F238E27FC236}">
                <a16:creationId xmlns:a16="http://schemas.microsoft.com/office/drawing/2014/main" id="{C3594AA7-3575-634A-B57A-5EAAF6397D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36789" y="107876"/>
            <a:ext cx="2232248" cy="539924"/>
          </a:xfrm>
          <a:prstGeom prst="rect">
            <a:avLst/>
          </a:prstGeom>
        </p:spPr>
        <p:txBody>
          <a:bodyPr>
            <a:normAutofit/>
          </a:bodyPr>
          <a:lstStyle>
            <a:lvl1pPr defTabSz="467359">
              <a:spcBef>
                <a:spcPts val="2200"/>
              </a:spcBef>
              <a:defRPr sz="4800" cap="none"/>
            </a:lvl1pPr>
          </a:lstStyle>
          <a:p>
            <a:r>
              <a:rPr sz="2800" dirty="0">
                <a:solidFill>
                  <a:schemeClr val="bg1"/>
                </a:solidFill>
              </a:rPr>
              <a:t>Detection</a:t>
            </a:r>
          </a:p>
        </p:txBody>
      </p:sp>
      <p:pic>
        <p:nvPicPr>
          <p:cNvPr id="3" name="屏幕快照 2018-11-11 22.03.17.png" descr="屏幕快照 2018-11-11 22.03.17.png">
            <a:extLst>
              <a:ext uri="{FF2B5EF4-FFF2-40B4-BE49-F238E27FC236}">
                <a16:creationId xmlns:a16="http://schemas.microsoft.com/office/drawing/2014/main" id="{E9BA3E8B-F11D-FB4A-9627-96BD76A6F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62107" y="663452"/>
            <a:ext cx="2581611" cy="234012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788468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 processing and randomization">
            <a:extLst>
              <a:ext uri="{FF2B5EF4-FFF2-40B4-BE49-F238E27FC236}">
                <a16:creationId xmlns:a16="http://schemas.microsoft.com/office/drawing/2014/main" id="{3EE4697F-374E-564A-B64B-75E88DDDB3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115739" y="32503"/>
            <a:ext cx="12192000" cy="723900"/>
          </a:xfrm>
          <a:prstGeom prst="rect">
            <a:avLst/>
          </a:prstGeom>
        </p:spPr>
        <p:txBody>
          <a:bodyPr>
            <a:normAutofit/>
          </a:bodyPr>
          <a:lstStyle>
            <a:lvl1pPr defTabSz="467359">
              <a:spcBef>
                <a:spcPts val="2200"/>
              </a:spcBef>
              <a:defRPr sz="4800" cap="none"/>
            </a:lvl1pPr>
          </a:lstStyle>
          <a:p>
            <a:r>
              <a:rPr sz="2800" dirty="0">
                <a:solidFill>
                  <a:schemeClr val="bg1"/>
                </a:solidFill>
              </a:rPr>
              <a:t>Image processing and randomization</a:t>
            </a:r>
          </a:p>
        </p:txBody>
      </p:sp>
      <p:pic>
        <p:nvPicPr>
          <p:cNvPr id="3" name="屏幕快照 2018-11-11 21.44.41.png" descr="屏幕快照 2018-11-11 21.44.41.png">
            <a:extLst>
              <a:ext uri="{FF2B5EF4-FFF2-40B4-BE49-F238E27FC236}">
                <a16:creationId xmlns:a16="http://schemas.microsoft.com/office/drawing/2014/main" id="{DC307C23-4463-8D43-8BC3-2E0072408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6509" y="915323"/>
            <a:ext cx="3312368" cy="1605827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屏幕快照 2018-11-11 21.42.22.png" descr="屏幕快照 2018-11-11 21.42.22.png">
            <a:extLst>
              <a:ext uri="{FF2B5EF4-FFF2-40B4-BE49-F238E27FC236}">
                <a16:creationId xmlns:a16="http://schemas.microsoft.com/office/drawing/2014/main" id="{EA642480-FBFF-0346-A70D-D31FF2C520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b="23162"/>
          <a:stretch/>
        </p:blipFill>
        <p:spPr>
          <a:xfrm>
            <a:off x="5364981" y="915323"/>
            <a:ext cx="3384376" cy="160757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22192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 processing and randomization">
            <a:extLst>
              <a:ext uri="{FF2B5EF4-FFF2-40B4-BE49-F238E27FC236}">
                <a16:creationId xmlns:a16="http://schemas.microsoft.com/office/drawing/2014/main" id="{3EE4697F-374E-564A-B64B-75E88DDDB3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115739" y="32503"/>
            <a:ext cx="12192000" cy="723900"/>
          </a:xfrm>
          <a:prstGeom prst="rect">
            <a:avLst/>
          </a:prstGeom>
        </p:spPr>
        <p:txBody>
          <a:bodyPr>
            <a:normAutofit/>
          </a:bodyPr>
          <a:lstStyle>
            <a:lvl1pPr defTabSz="467359">
              <a:spcBef>
                <a:spcPts val="2200"/>
              </a:spcBef>
              <a:defRPr sz="4800" cap="none"/>
            </a:lvl1pPr>
          </a:lstStyle>
          <a:p>
            <a:r>
              <a:rPr sz="2800" dirty="0">
                <a:solidFill>
                  <a:schemeClr val="bg1"/>
                </a:solidFill>
              </a:rPr>
              <a:t>Image processing and randomization</a:t>
            </a:r>
          </a:p>
        </p:txBody>
      </p:sp>
      <p:pic>
        <p:nvPicPr>
          <p:cNvPr id="2050" name="Picture 2" descr="http://datagenetics.com/blog/march12012/matrix.png">
            <a:extLst>
              <a:ext uri="{FF2B5EF4-FFF2-40B4-BE49-F238E27FC236}">
                <a16:creationId xmlns:a16="http://schemas.microsoft.com/office/drawing/2014/main" id="{1E086B52-969C-7347-8EFC-24106CB89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827956"/>
            <a:ext cx="5330569" cy="191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A80BAA8-94AA-4F47-80AD-7FF792E258F5}"/>
              </a:ext>
            </a:extLst>
          </p:cNvPr>
          <p:cNvSpPr/>
          <p:nvPr/>
        </p:nvSpPr>
        <p:spPr>
          <a:xfrm>
            <a:off x="4392949" y="1692052"/>
            <a:ext cx="684000" cy="648072"/>
          </a:xfrm>
          <a:prstGeom prst="roundRect">
            <a:avLst/>
          </a:prstGeom>
          <a:solidFill>
            <a:srgbClr val="C00000">
              <a:alpha val="74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ugments a model’s training data with adversarial examples crafted on other static pre-trained models [10]…">
            <a:extLst>
              <a:ext uri="{FF2B5EF4-FFF2-40B4-BE49-F238E27FC236}">
                <a16:creationId xmlns:a16="http://schemas.microsoft.com/office/drawing/2014/main" id="{B8194BA1-5A86-3D4C-94D7-3D689734D5E2}"/>
              </a:ext>
            </a:extLst>
          </p:cNvPr>
          <p:cNvSpPr txBox="1">
            <a:spLocks/>
          </p:cNvSpPr>
          <p:nvPr/>
        </p:nvSpPr>
        <p:spPr>
          <a:xfrm>
            <a:off x="5582982" y="827956"/>
            <a:ext cx="3888432" cy="1438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HK" sz="1800" dirty="0">
                <a:solidFill>
                  <a:schemeClr val="bg1"/>
                </a:solidFill>
              </a:rPr>
              <a:t>2 most significant bits</a:t>
            </a:r>
          </a:p>
          <a:p>
            <a:r>
              <a:rPr lang="en-US" altLang="zh-CN" sz="1800" dirty="0">
                <a:solidFill>
                  <a:schemeClr val="bg1"/>
                </a:solidFill>
              </a:rPr>
              <a:t>==</a:t>
            </a:r>
            <a:r>
              <a:rPr lang="zh-CN" altLang="en-US" sz="1800" dirty="0">
                <a:solidFill>
                  <a:schemeClr val="bg1"/>
                </a:solidFill>
              </a:rPr>
              <a:t> </a:t>
            </a:r>
            <a:r>
              <a:rPr lang="en-HK" sz="1800" dirty="0">
                <a:solidFill>
                  <a:schemeClr val="bg1"/>
                </a:solidFill>
              </a:rPr>
              <a:t>quantification</a:t>
            </a:r>
          </a:p>
        </p:txBody>
      </p:sp>
    </p:spTree>
    <p:extLst>
      <p:ext uri="{BB962C8B-B14F-4D97-AF65-F5344CB8AC3E}">
        <p14:creationId xmlns:p14="http://schemas.microsoft.com/office/powerpoint/2010/main" val="12855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nsemble adversarial training">
            <a:extLst>
              <a:ext uri="{FF2B5EF4-FFF2-40B4-BE49-F238E27FC236}">
                <a16:creationId xmlns:a16="http://schemas.microsoft.com/office/drawing/2014/main" id="{AD31B5A8-CCDC-104A-8747-260CFFEC4D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934152" y="32503"/>
            <a:ext cx="12192000" cy="723900"/>
          </a:xfrm>
          <a:prstGeom prst="rect">
            <a:avLst/>
          </a:prstGeom>
        </p:spPr>
        <p:txBody>
          <a:bodyPr>
            <a:normAutofit/>
          </a:bodyPr>
          <a:lstStyle>
            <a:lvl1pPr defTabSz="467359">
              <a:spcBef>
                <a:spcPts val="2200"/>
              </a:spcBef>
              <a:defRPr sz="4800" cap="none"/>
            </a:lvl1pPr>
          </a:lstStyle>
          <a:p>
            <a:r>
              <a:rPr lang="en-HK" sz="2800" dirty="0">
                <a:solidFill>
                  <a:schemeClr val="bg1"/>
                </a:solidFill>
              </a:rPr>
              <a:t>A</a:t>
            </a:r>
            <a:r>
              <a:rPr sz="2800" dirty="0" err="1">
                <a:solidFill>
                  <a:schemeClr val="bg1"/>
                </a:solidFill>
              </a:rPr>
              <a:t>dversarial</a:t>
            </a:r>
            <a:r>
              <a:rPr sz="2800" dirty="0">
                <a:solidFill>
                  <a:schemeClr val="bg1"/>
                </a:solidFill>
              </a:rPr>
              <a:t> </a:t>
            </a:r>
            <a:r>
              <a:rPr lang="en-HK" sz="2800" dirty="0">
                <a:solidFill>
                  <a:schemeClr val="bg1"/>
                </a:solidFill>
              </a:rPr>
              <a:t>T</a:t>
            </a:r>
            <a:r>
              <a:rPr sz="2800" dirty="0">
                <a:solidFill>
                  <a:schemeClr val="bg1"/>
                </a:solidFill>
              </a:rPr>
              <a:t>raining</a:t>
            </a:r>
          </a:p>
        </p:txBody>
      </p:sp>
      <p:sp>
        <p:nvSpPr>
          <p:cNvPr id="3" name="[10]F. Tramèr, A. Kurakin, N. Papernot, I. Goodfellow, D. Boneh, and P. McDaniel, “Ensemble Adversarial Training: Attacks and Defenses,” arXiv:1705.07204 [cs, stat], May 2017.">
            <a:extLst>
              <a:ext uri="{FF2B5EF4-FFF2-40B4-BE49-F238E27FC236}">
                <a16:creationId xmlns:a16="http://schemas.microsoft.com/office/drawing/2014/main" id="{A8C76CAD-CE4E-904C-BE32-31D8EB8E672E}"/>
              </a:ext>
            </a:extLst>
          </p:cNvPr>
          <p:cNvSpPr txBox="1"/>
          <p:nvPr/>
        </p:nvSpPr>
        <p:spPr>
          <a:xfrm>
            <a:off x="2340645" y="2990551"/>
            <a:ext cx="10254527" cy="24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20000"/>
              </a:lnSpc>
              <a:spcBef>
                <a:spcPts val="200"/>
              </a:spcBef>
              <a:defRPr sz="1500">
                <a:solidFill>
                  <a:srgbClr val="A6AAA9"/>
                </a:solidFill>
              </a:defRPr>
            </a:lvl1pPr>
          </a:lstStyle>
          <a:p>
            <a:r>
              <a:rPr sz="800" dirty="0">
                <a:solidFill>
                  <a:schemeClr val="bg1"/>
                </a:solidFill>
              </a:rPr>
              <a:t>[10]F. </a:t>
            </a:r>
            <a:r>
              <a:rPr sz="800" dirty="0" err="1">
                <a:solidFill>
                  <a:schemeClr val="bg1"/>
                </a:solidFill>
              </a:rPr>
              <a:t>Tramèr</a:t>
            </a:r>
            <a:r>
              <a:rPr sz="800" dirty="0">
                <a:solidFill>
                  <a:schemeClr val="bg1"/>
                </a:solidFill>
              </a:rPr>
              <a:t>, A. </a:t>
            </a:r>
            <a:r>
              <a:rPr sz="800" dirty="0" err="1">
                <a:solidFill>
                  <a:schemeClr val="bg1"/>
                </a:solidFill>
              </a:rPr>
              <a:t>Kurakin</a:t>
            </a:r>
            <a:r>
              <a:rPr sz="800" dirty="0">
                <a:solidFill>
                  <a:schemeClr val="bg1"/>
                </a:solidFill>
              </a:rPr>
              <a:t>, N. </a:t>
            </a:r>
            <a:r>
              <a:rPr sz="800" dirty="0" err="1">
                <a:solidFill>
                  <a:schemeClr val="bg1"/>
                </a:solidFill>
              </a:rPr>
              <a:t>Papernot</a:t>
            </a:r>
            <a:r>
              <a:rPr sz="800" dirty="0">
                <a:solidFill>
                  <a:schemeClr val="bg1"/>
                </a:solidFill>
              </a:rPr>
              <a:t>, I. </a:t>
            </a:r>
            <a:r>
              <a:rPr sz="800" dirty="0" err="1">
                <a:solidFill>
                  <a:schemeClr val="bg1"/>
                </a:solidFill>
              </a:rPr>
              <a:t>Goodfellow</a:t>
            </a:r>
            <a:r>
              <a:rPr sz="800" dirty="0">
                <a:solidFill>
                  <a:schemeClr val="bg1"/>
                </a:solidFill>
              </a:rPr>
              <a:t>, D. </a:t>
            </a:r>
            <a:r>
              <a:rPr sz="800" dirty="0" err="1">
                <a:solidFill>
                  <a:schemeClr val="bg1"/>
                </a:solidFill>
              </a:rPr>
              <a:t>Boneh</a:t>
            </a:r>
            <a:r>
              <a:rPr sz="800" dirty="0">
                <a:solidFill>
                  <a:schemeClr val="bg1"/>
                </a:solidFill>
              </a:rPr>
              <a:t>, and P. McDaniel, “Ensemble Adversarial Training: Attacks and Defenses,” arXiv:1705.07204 [</a:t>
            </a:r>
            <a:r>
              <a:rPr sz="800" dirty="0" err="1">
                <a:solidFill>
                  <a:schemeClr val="bg1"/>
                </a:solidFill>
              </a:rPr>
              <a:t>cs</a:t>
            </a:r>
            <a:r>
              <a:rPr sz="800" dirty="0">
                <a:solidFill>
                  <a:schemeClr val="bg1"/>
                </a:solidFill>
              </a:rPr>
              <a:t>, stat], May 2017.</a:t>
            </a:r>
          </a:p>
        </p:txBody>
      </p:sp>
      <p:sp>
        <p:nvSpPr>
          <p:cNvPr id="4" name="Augments a model’s training data with adversarial examples crafted on other static pre-trained models [10]…">
            <a:extLst>
              <a:ext uri="{FF2B5EF4-FFF2-40B4-BE49-F238E27FC236}">
                <a16:creationId xmlns:a16="http://schemas.microsoft.com/office/drawing/2014/main" id="{30825113-898A-EA44-B5A9-1707DDFA7B10}"/>
              </a:ext>
            </a:extLst>
          </p:cNvPr>
          <p:cNvSpPr txBox="1">
            <a:spLocks/>
          </p:cNvSpPr>
          <p:nvPr/>
        </p:nvSpPr>
        <p:spPr>
          <a:xfrm>
            <a:off x="108397" y="794312"/>
            <a:ext cx="5614430" cy="14380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HK" sz="1800" dirty="0">
                <a:solidFill>
                  <a:schemeClr val="bg1"/>
                </a:solidFill>
              </a:rPr>
              <a:t>Augments a model’s training data with adversarial examples crafted on other static pre-trained models [10]</a:t>
            </a:r>
          </a:p>
          <a:p>
            <a:r>
              <a:rPr lang="en-HK" sz="1800" dirty="0">
                <a:solidFill>
                  <a:schemeClr val="bg1"/>
                </a:solidFill>
              </a:rPr>
              <a:t>Adversarial logit paring</a:t>
            </a:r>
          </a:p>
          <a:p>
            <a:r>
              <a:rPr lang="en-HK" sz="1800" dirty="0">
                <a:solidFill>
                  <a:schemeClr val="bg1"/>
                </a:solidFill>
              </a:rPr>
              <a:t>Feature Denoising</a:t>
            </a:r>
            <a:r>
              <a:rPr lang="zh-CN" altLang="en-US" sz="1800" dirty="0">
                <a:solidFill>
                  <a:schemeClr val="bg1"/>
                </a:solidFill>
              </a:rPr>
              <a:t> </a:t>
            </a:r>
            <a:r>
              <a:rPr lang="en-HK" sz="1800" dirty="0">
                <a:solidFill>
                  <a:schemeClr val="bg1"/>
                </a:solidFill>
              </a:rPr>
              <a:t>(128 Nvidia V100 GPUs, 52 hours for </a:t>
            </a:r>
            <a:r>
              <a:rPr lang="en-HK" sz="1800" dirty="0" err="1">
                <a:solidFill>
                  <a:schemeClr val="bg1"/>
                </a:solidFill>
              </a:rPr>
              <a:t>Imagenet</a:t>
            </a:r>
            <a:r>
              <a:rPr lang="en-HK" sz="1800" dirty="0">
                <a:solidFill>
                  <a:schemeClr val="bg1"/>
                </a:solidFill>
              </a:rPr>
              <a:t>)</a:t>
            </a:r>
            <a:endParaRPr lang="en-HK" sz="1800" dirty="0">
              <a:solidFill>
                <a:schemeClr val="bg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EA0401-E25A-0746-99D0-E733D3832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102" y="827956"/>
            <a:ext cx="1728192" cy="16763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99DBD3-2A11-9A4D-95D4-0353FF15E8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237" y="827956"/>
            <a:ext cx="1132458" cy="124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562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3"/>
          <p:cNvSpPr txBox="1"/>
          <p:nvPr/>
        </p:nvSpPr>
        <p:spPr>
          <a:xfrm>
            <a:off x="1260525" y="1330636"/>
            <a:ext cx="7118105" cy="584767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</a:t>
            </a:r>
            <a:r>
              <a:rPr lang="zh-CN" altLang="en-US" sz="3200" dirty="0">
                <a:solidFill>
                  <a:schemeClr val="bg1"/>
                </a:solidFill>
              </a:rPr>
              <a:t> </a:t>
            </a:r>
            <a:r>
              <a:rPr lang="en-US" altLang="zh-CN" sz="3200" dirty="0">
                <a:solidFill>
                  <a:schemeClr val="bg1"/>
                </a:solidFill>
              </a:rPr>
              <a:t>Short</a:t>
            </a:r>
            <a:r>
              <a:rPr lang="zh-CN" altLang="en-US" sz="3200" dirty="0">
                <a:solidFill>
                  <a:schemeClr val="bg1"/>
                </a:solidFill>
              </a:rPr>
              <a:t> </a:t>
            </a:r>
            <a:r>
              <a:rPr lang="en-US" altLang="zh-CN" sz="3200" dirty="0">
                <a:solidFill>
                  <a:schemeClr val="bg1"/>
                </a:solidFill>
              </a:rPr>
              <a:t>Intro: 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无处不在的对抗样本攻防</a:t>
            </a:r>
          </a:p>
        </p:txBody>
      </p:sp>
      <p:sp>
        <p:nvSpPr>
          <p:cNvPr id="10" name="文本框 4"/>
          <p:cNvSpPr txBox="1"/>
          <p:nvPr/>
        </p:nvSpPr>
        <p:spPr>
          <a:xfrm>
            <a:off x="7684792" y="2668806"/>
            <a:ext cx="1598500" cy="276991"/>
          </a:xfrm>
          <a:prstGeom prst="rect">
            <a:avLst/>
          </a:prstGeom>
          <a:noFill/>
        </p:spPr>
        <p:txBody>
          <a:bodyPr wrap="none" lIns="91433" tIns="45716" rIns="91433" bIns="45716" rtlCol="0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扇贝算法团队负责人</a:t>
            </a:r>
          </a:p>
        </p:txBody>
      </p:sp>
      <p:sp>
        <p:nvSpPr>
          <p:cNvPr id="11" name="文本框 5"/>
          <p:cNvSpPr txBox="1"/>
          <p:nvPr/>
        </p:nvSpPr>
        <p:spPr>
          <a:xfrm>
            <a:off x="7669237" y="2268116"/>
            <a:ext cx="954093" cy="400101"/>
          </a:xfrm>
          <a:prstGeom prst="rect">
            <a:avLst/>
          </a:prstGeom>
          <a:noFill/>
        </p:spPr>
        <p:txBody>
          <a:bodyPr wrap="none" lIns="91433" tIns="45716" rIns="91433" bIns="45716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张志博</a:t>
            </a:r>
          </a:p>
        </p:txBody>
      </p:sp>
    </p:spTree>
    <p:extLst>
      <p:ext uri="{BB962C8B-B14F-4D97-AF65-F5344CB8AC3E}">
        <p14:creationId xmlns:p14="http://schemas.microsoft.com/office/powerpoint/2010/main" val="4118344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412653" y="858733"/>
            <a:ext cx="3570194" cy="461657"/>
          </a:xfrm>
          <a:prstGeom prst="rect">
            <a:avLst/>
          </a:prstGeom>
        </p:spPr>
        <p:txBody>
          <a:bodyPr wrap="none" lIns="91433" tIns="45716" rIns="91433" bIns="45716">
            <a:spAutoFit/>
          </a:bodyPr>
          <a:lstStyle/>
          <a:p>
            <a:r>
              <a:rPr lang="zh-CN" altLang="en-US" sz="2400" b="1" dirty="0">
                <a:solidFill>
                  <a:srgbClr val="00C1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无处不在的对抗样本攻防</a:t>
            </a:r>
            <a:endParaRPr lang="zh-CN" altLang="en-US" sz="2400" dirty="0">
              <a:solidFill>
                <a:srgbClr val="00C1F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五角星 4"/>
          <p:cNvSpPr/>
          <p:nvPr/>
        </p:nvSpPr>
        <p:spPr>
          <a:xfrm>
            <a:off x="1980605" y="909173"/>
            <a:ext cx="328041" cy="328042"/>
          </a:xfrm>
          <a:prstGeom prst="star5">
            <a:avLst/>
          </a:prstGeom>
          <a:solidFill>
            <a:srgbClr val="00C1F4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流程图: 决策 5"/>
          <p:cNvSpPr/>
          <p:nvPr/>
        </p:nvSpPr>
        <p:spPr>
          <a:xfrm>
            <a:off x="2423443" y="1470596"/>
            <a:ext cx="291586" cy="291585"/>
          </a:xfrm>
          <a:prstGeom prst="flowChartDecision">
            <a:avLst/>
          </a:prstGeom>
          <a:solidFill>
            <a:srgbClr val="00C1F4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文本框 13"/>
          <p:cNvSpPr txBox="1"/>
          <p:nvPr/>
        </p:nvSpPr>
        <p:spPr>
          <a:xfrm>
            <a:off x="2391744" y="1470596"/>
            <a:ext cx="484052" cy="276991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r>
              <a:rPr lang="en-US" altLang="zh-CN" sz="1200" b="1" dirty="0">
                <a:solidFill>
                  <a:srgbClr val="161618"/>
                </a:solidFill>
              </a:rPr>
              <a:t>01</a:t>
            </a:r>
            <a:endParaRPr lang="zh-CN" altLang="en-US" sz="1200" b="1" dirty="0">
              <a:solidFill>
                <a:srgbClr val="161618"/>
              </a:solidFill>
            </a:endParaRPr>
          </a:p>
        </p:txBody>
      </p:sp>
      <p:sp>
        <p:nvSpPr>
          <p:cNvPr id="12" name="文本框 4"/>
          <p:cNvSpPr txBox="1"/>
          <p:nvPr/>
        </p:nvSpPr>
        <p:spPr>
          <a:xfrm>
            <a:off x="2731780" y="1332012"/>
            <a:ext cx="3065249" cy="1319969"/>
          </a:xfrm>
          <a:prstGeom prst="rect">
            <a:avLst/>
          </a:prstGeom>
          <a:noFill/>
        </p:spPr>
        <p:txBody>
          <a:bodyPr wrap="none" lIns="91433" tIns="45716" rIns="91433" bIns="45716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What is an Adversarial Example?</a:t>
            </a:r>
            <a:b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矛与盾（常见攻击和防御算法）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400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新的趋势和风险</a:t>
            </a:r>
          </a:p>
        </p:txBody>
      </p:sp>
      <p:sp>
        <p:nvSpPr>
          <p:cNvPr id="13" name="流程图: 决策 12"/>
          <p:cNvSpPr/>
          <p:nvPr/>
        </p:nvSpPr>
        <p:spPr>
          <a:xfrm>
            <a:off x="2423443" y="1912234"/>
            <a:ext cx="291586" cy="291585"/>
          </a:xfrm>
          <a:prstGeom prst="flowChartDecision">
            <a:avLst/>
          </a:prstGeom>
          <a:solidFill>
            <a:srgbClr val="00C1F4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2391744" y="1912234"/>
            <a:ext cx="484052" cy="276991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r>
              <a:rPr lang="en-US" altLang="zh-CN" sz="1200" b="1" dirty="0">
                <a:solidFill>
                  <a:srgbClr val="161618"/>
                </a:solidFill>
              </a:rPr>
              <a:t>02</a:t>
            </a:r>
            <a:endParaRPr lang="zh-CN" altLang="en-US" sz="1200" b="1" dirty="0">
              <a:solidFill>
                <a:srgbClr val="161618"/>
              </a:solidFill>
            </a:endParaRPr>
          </a:p>
        </p:txBody>
      </p:sp>
      <p:sp>
        <p:nvSpPr>
          <p:cNvPr id="15" name="流程图: 决策 14"/>
          <p:cNvSpPr/>
          <p:nvPr/>
        </p:nvSpPr>
        <p:spPr>
          <a:xfrm>
            <a:off x="2423443" y="2340124"/>
            <a:ext cx="291586" cy="291585"/>
          </a:xfrm>
          <a:prstGeom prst="flowChartDecision">
            <a:avLst/>
          </a:prstGeom>
          <a:solidFill>
            <a:srgbClr val="00C1F4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文本框 13"/>
          <p:cNvSpPr txBox="1"/>
          <p:nvPr/>
        </p:nvSpPr>
        <p:spPr>
          <a:xfrm>
            <a:off x="2391744" y="2340124"/>
            <a:ext cx="484052" cy="276991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r>
              <a:rPr lang="en-US" altLang="zh-CN" sz="1200" b="1" dirty="0">
                <a:solidFill>
                  <a:srgbClr val="161618"/>
                </a:solidFill>
              </a:rPr>
              <a:t>03</a:t>
            </a:r>
            <a:endParaRPr lang="zh-CN" altLang="en-US" sz="1200" b="1" dirty="0">
              <a:solidFill>
                <a:srgbClr val="1616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0356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hors: Ian Goodfellow, Kaiming He, Jun Zhu…">
            <a:extLst>
              <a:ext uri="{FF2B5EF4-FFF2-40B4-BE49-F238E27FC236}">
                <a16:creationId xmlns:a16="http://schemas.microsoft.com/office/drawing/2014/main" id="{7099C4EE-B7E5-C643-B8EA-89DF14176710}"/>
              </a:ext>
            </a:extLst>
          </p:cNvPr>
          <p:cNvSpPr txBox="1">
            <a:spLocks/>
          </p:cNvSpPr>
          <p:nvPr/>
        </p:nvSpPr>
        <p:spPr>
          <a:xfrm>
            <a:off x="6201" y="2292664"/>
            <a:ext cx="4597326" cy="1656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HK" sz="1800" dirty="0">
                <a:solidFill>
                  <a:schemeClr val="bg1"/>
                </a:solidFill>
              </a:rPr>
              <a:t>Imperceptible, Robust, and Targeted Adversarial Examples for Automatic Speech Recognition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3B7BB6-BE74-D541-A968-E2D8200D7D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71" y="899964"/>
            <a:ext cx="4104456" cy="1164422"/>
          </a:xfrm>
          <a:prstGeom prst="rect">
            <a:avLst/>
          </a:prstGeom>
        </p:spPr>
      </p:pic>
      <p:pic>
        <p:nvPicPr>
          <p:cNvPr id="6" name="1">
            <a:hlinkClick r:id="" action="ppaction://media"/>
            <a:extLst>
              <a:ext uri="{FF2B5EF4-FFF2-40B4-BE49-F238E27FC236}">
                <a16:creationId xmlns:a16="http://schemas.microsoft.com/office/drawing/2014/main" id="{D10C0B4E-1358-8443-8BE8-320B45714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397" y="921197"/>
            <a:ext cx="344884" cy="344884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14F64646-FA14-CE4E-90C7-8CBE8D061F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397" y="1476028"/>
            <a:ext cx="353893" cy="353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A25DDF-5296-4540-8DD2-C63FCBB568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997" y="673440"/>
            <a:ext cx="2839396" cy="17386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FE7081-D5A9-484E-856A-90BF329D05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997" y="606682"/>
            <a:ext cx="2839396" cy="17386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AC44C7-6E1E-3A41-9F4A-F7C29F26451C}"/>
              </a:ext>
            </a:extLst>
          </p:cNvPr>
          <p:cNvSpPr/>
          <p:nvPr/>
        </p:nvSpPr>
        <p:spPr>
          <a:xfrm>
            <a:off x="4622572" y="2478890"/>
            <a:ext cx="4860925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“研表究明，汉字的序顺并不定一能影阅响读，比如当你看完这句话后，才发这现里的字全是乱的。”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18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ues">
            <a:extLst>
              <a:ext uri="{FF2B5EF4-FFF2-40B4-BE49-F238E27FC236}">
                <a16:creationId xmlns:a16="http://schemas.microsoft.com/office/drawing/2014/main" id="{B42BD193-595B-5140-B371-7D770A6C97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20565" y="0"/>
            <a:ext cx="5904656" cy="723900"/>
          </a:xfrm>
          <a:prstGeom prst="rect">
            <a:avLst/>
          </a:prstGeom>
        </p:spPr>
        <p:txBody>
          <a:bodyPr>
            <a:normAutofit/>
          </a:bodyPr>
          <a:lstStyle>
            <a:lvl1pPr defTabSz="467359">
              <a:spcBef>
                <a:spcPts val="2200"/>
              </a:spcBef>
              <a:defRPr sz="4800" cap="none"/>
            </a:lvl1pPr>
          </a:lstStyle>
          <a:p>
            <a:r>
              <a:rPr lang="en-HK" sz="2800" dirty="0">
                <a:solidFill>
                  <a:schemeClr val="bg1"/>
                </a:solidFill>
              </a:rPr>
              <a:t>Ref</a:t>
            </a:r>
            <a:endParaRPr sz="2800" dirty="0">
              <a:solidFill>
                <a:schemeClr val="bg1"/>
              </a:solidFill>
            </a:endParaRPr>
          </a:p>
        </p:txBody>
      </p:sp>
      <p:sp>
        <p:nvSpPr>
          <p:cNvPr id="3" name="Authors: Ian Goodfellow, Kaiming He, Jun Zhu…">
            <a:extLst>
              <a:ext uri="{FF2B5EF4-FFF2-40B4-BE49-F238E27FC236}">
                <a16:creationId xmlns:a16="http://schemas.microsoft.com/office/drawing/2014/main" id="{7099C4EE-B7E5-C643-B8EA-89DF14176710}"/>
              </a:ext>
            </a:extLst>
          </p:cNvPr>
          <p:cNvSpPr txBox="1">
            <a:spLocks/>
          </p:cNvSpPr>
          <p:nvPr/>
        </p:nvSpPr>
        <p:spPr>
          <a:xfrm>
            <a:off x="1836589" y="971972"/>
            <a:ext cx="6264696" cy="1656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HK" sz="1800" dirty="0">
                <a:solidFill>
                  <a:schemeClr val="bg1"/>
                </a:solidFill>
              </a:rPr>
              <a:t>Authors: Ian </a:t>
            </a:r>
            <a:r>
              <a:rPr lang="en-HK" sz="1800" dirty="0" err="1">
                <a:solidFill>
                  <a:schemeClr val="bg1"/>
                </a:solidFill>
              </a:rPr>
              <a:t>Goodfellow</a:t>
            </a:r>
            <a:r>
              <a:rPr lang="en-HK" sz="1800" dirty="0">
                <a:solidFill>
                  <a:schemeClr val="bg1"/>
                </a:solidFill>
              </a:rPr>
              <a:t>, </a:t>
            </a:r>
            <a:r>
              <a:rPr lang="en-HK" sz="1800" dirty="0" err="1">
                <a:solidFill>
                  <a:schemeClr val="bg1"/>
                </a:solidFill>
              </a:rPr>
              <a:t>Kaiming</a:t>
            </a:r>
            <a:r>
              <a:rPr lang="en-HK" sz="1800" dirty="0">
                <a:solidFill>
                  <a:schemeClr val="bg1"/>
                </a:solidFill>
              </a:rPr>
              <a:t> He, Jun Zhu</a:t>
            </a:r>
          </a:p>
          <a:p>
            <a:r>
              <a:rPr lang="en-HK" sz="1800" dirty="0">
                <a:solidFill>
                  <a:schemeClr val="bg1"/>
                </a:solidFill>
              </a:rPr>
              <a:t>Conferences: NIPS, ICML, CVPR</a:t>
            </a:r>
          </a:p>
          <a:p>
            <a:r>
              <a:rPr lang="en-HK" sz="1800" dirty="0">
                <a:solidFill>
                  <a:schemeClr val="bg1"/>
                </a:solidFill>
              </a:rPr>
              <a:t>Toolkits: </a:t>
            </a:r>
            <a:r>
              <a:rPr lang="en-HK" sz="1800" dirty="0" err="1">
                <a:solidFill>
                  <a:schemeClr val="bg1"/>
                </a:solidFill>
              </a:rPr>
              <a:t>CleverHans</a:t>
            </a:r>
            <a:r>
              <a:rPr lang="en-HK" sz="1800" dirty="0">
                <a:solidFill>
                  <a:schemeClr val="bg1"/>
                </a:solidFill>
              </a:rPr>
              <a:t>, </a:t>
            </a:r>
            <a:r>
              <a:rPr lang="en-HK" sz="1800" dirty="0" err="1">
                <a:solidFill>
                  <a:schemeClr val="bg1"/>
                </a:solidFill>
              </a:rPr>
              <a:t>AdvBox</a:t>
            </a:r>
            <a:r>
              <a:rPr lang="en-HK" sz="1800" dirty="0">
                <a:solidFill>
                  <a:schemeClr val="bg1"/>
                </a:solidFill>
              </a:rPr>
              <a:t>, adversarial-robustness-toolbox</a:t>
            </a:r>
          </a:p>
        </p:txBody>
      </p:sp>
    </p:spTree>
    <p:extLst>
      <p:ext uri="{BB962C8B-B14F-4D97-AF65-F5344CB8AC3E}">
        <p14:creationId xmlns:p14="http://schemas.microsoft.com/office/powerpoint/2010/main" val="34774740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[1]I. J. Goodfellow, J. Shlens, and C. Szegedy, “Explaining and Harnessing Adversarial Examples,” arXiv:1412.6572 [cs, stat], Dec. 2014.…">
            <a:extLst>
              <a:ext uri="{FF2B5EF4-FFF2-40B4-BE49-F238E27FC236}">
                <a16:creationId xmlns:a16="http://schemas.microsoft.com/office/drawing/2014/main" id="{84AC405F-A3A2-864F-9786-21E0ED6BAF56}"/>
              </a:ext>
            </a:extLst>
          </p:cNvPr>
          <p:cNvSpPr txBox="1"/>
          <p:nvPr/>
        </p:nvSpPr>
        <p:spPr>
          <a:xfrm>
            <a:off x="1836589" y="295312"/>
            <a:ext cx="6822380" cy="287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10000"/>
              </a:lnSpc>
              <a:spcBef>
                <a:spcPts val="200"/>
              </a:spcBef>
              <a:defRPr sz="1500">
                <a:solidFill>
                  <a:srgbClr val="FFFFFF"/>
                </a:solidFill>
              </a:defRPr>
            </a:pPr>
            <a:r>
              <a:rPr sz="600" dirty="0"/>
              <a:t>[1]I. J. </a:t>
            </a:r>
            <a:r>
              <a:rPr sz="600" dirty="0" err="1"/>
              <a:t>Goodfellow</a:t>
            </a:r>
            <a:r>
              <a:rPr sz="600" dirty="0"/>
              <a:t>, J. </a:t>
            </a:r>
            <a:r>
              <a:rPr sz="600" dirty="0" err="1"/>
              <a:t>Shlens</a:t>
            </a:r>
            <a:r>
              <a:rPr sz="600" dirty="0"/>
              <a:t>, and C. </a:t>
            </a:r>
            <a:r>
              <a:rPr sz="600" dirty="0" err="1"/>
              <a:t>Szegedy</a:t>
            </a:r>
            <a:r>
              <a:rPr sz="600" dirty="0"/>
              <a:t>, “Explaining and Harnessing Adversarial Examples,” arXiv:1412.6572 [</a:t>
            </a:r>
            <a:r>
              <a:rPr sz="600" dirty="0" err="1"/>
              <a:t>cs</a:t>
            </a:r>
            <a:r>
              <a:rPr sz="600" dirty="0"/>
              <a:t>, stat], Dec. 2014.</a:t>
            </a:r>
          </a:p>
          <a:p>
            <a:pPr>
              <a:lnSpc>
                <a:spcPct val="110000"/>
              </a:lnSpc>
              <a:spcBef>
                <a:spcPts val="200"/>
              </a:spcBef>
              <a:defRPr sz="1500">
                <a:solidFill>
                  <a:srgbClr val="FFFFFF"/>
                </a:solidFill>
              </a:defRPr>
            </a:pPr>
            <a:r>
              <a:rPr sz="600" dirty="0"/>
              <a:t>[2]A. </a:t>
            </a:r>
            <a:r>
              <a:rPr sz="600" dirty="0" err="1"/>
              <a:t>Kurakin</a:t>
            </a:r>
            <a:r>
              <a:rPr sz="600" dirty="0"/>
              <a:t>, I. </a:t>
            </a:r>
            <a:r>
              <a:rPr sz="600" dirty="0" err="1"/>
              <a:t>Goodfellow</a:t>
            </a:r>
            <a:r>
              <a:rPr sz="600" dirty="0"/>
              <a:t>, and S. </a:t>
            </a:r>
            <a:r>
              <a:rPr sz="600" dirty="0" err="1"/>
              <a:t>Bengio</a:t>
            </a:r>
            <a:r>
              <a:rPr sz="600" dirty="0"/>
              <a:t>, “Adversarial examples in the physical world,” arXiv:1607.02533 [</a:t>
            </a:r>
            <a:r>
              <a:rPr sz="600" dirty="0" err="1"/>
              <a:t>cs</a:t>
            </a:r>
            <a:r>
              <a:rPr sz="600" dirty="0"/>
              <a:t>, stat], Jul. 2016.</a:t>
            </a:r>
          </a:p>
          <a:p>
            <a:pPr>
              <a:lnSpc>
                <a:spcPct val="110000"/>
              </a:lnSpc>
              <a:spcBef>
                <a:spcPts val="200"/>
              </a:spcBef>
              <a:defRPr sz="1500">
                <a:solidFill>
                  <a:srgbClr val="FFFFFF"/>
                </a:solidFill>
              </a:defRPr>
            </a:pPr>
            <a:r>
              <a:rPr sz="600" dirty="0"/>
              <a:t>[3]N. </a:t>
            </a:r>
            <a:r>
              <a:rPr sz="600" dirty="0" err="1"/>
              <a:t>Papernot</a:t>
            </a:r>
            <a:r>
              <a:rPr sz="600" dirty="0"/>
              <a:t> et al., “</a:t>
            </a:r>
            <a:r>
              <a:rPr sz="600" dirty="0" err="1"/>
              <a:t>CleverHans</a:t>
            </a:r>
            <a:r>
              <a:rPr sz="600" dirty="0"/>
              <a:t> v2.1.0: an adversarial machine learning library,” arXiv:1610.00768 [</a:t>
            </a:r>
            <a:r>
              <a:rPr sz="600" dirty="0" err="1"/>
              <a:t>cs</a:t>
            </a:r>
            <a:r>
              <a:rPr sz="600" dirty="0"/>
              <a:t>, stat], Oct. 2016.</a:t>
            </a:r>
          </a:p>
          <a:p>
            <a:pPr>
              <a:lnSpc>
                <a:spcPct val="110000"/>
              </a:lnSpc>
              <a:spcBef>
                <a:spcPts val="200"/>
              </a:spcBef>
              <a:defRPr sz="1500">
                <a:solidFill>
                  <a:srgbClr val="FFFFFF"/>
                </a:solidFill>
              </a:defRPr>
            </a:pPr>
            <a:r>
              <a:rPr sz="600" dirty="0"/>
              <a:t>[4]S. </a:t>
            </a:r>
            <a:r>
              <a:rPr sz="600" dirty="0" err="1"/>
              <a:t>Baluja</a:t>
            </a:r>
            <a:r>
              <a:rPr sz="600" dirty="0"/>
              <a:t> and I. Fischer, “Adversarial Transformation Networks: Learning to Generate Adversarial Examples,” arXiv:1703.09387 [</a:t>
            </a:r>
            <a:r>
              <a:rPr sz="600" dirty="0" err="1"/>
              <a:t>cs</a:t>
            </a:r>
            <a:r>
              <a:rPr sz="600" dirty="0"/>
              <a:t>], Mar. 2017.</a:t>
            </a:r>
          </a:p>
          <a:p>
            <a:pPr>
              <a:lnSpc>
                <a:spcPct val="110000"/>
              </a:lnSpc>
              <a:spcBef>
                <a:spcPts val="200"/>
              </a:spcBef>
              <a:defRPr sz="1500">
                <a:solidFill>
                  <a:srgbClr val="FFFFFF"/>
                </a:solidFill>
              </a:defRPr>
            </a:pPr>
            <a:r>
              <a:rPr sz="600" dirty="0"/>
              <a:t>[5]Y. Dong et al., “Boosting Adversarial Attacks with Momentum,” arXiv:1710.06081 [</a:t>
            </a:r>
            <a:r>
              <a:rPr sz="600" dirty="0" err="1"/>
              <a:t>cs</a:t>
            </a:r>
            <a:r>
              <a:rPr sz="600" dirty="0"/>
              <a:t>, stat], Oct. 2017.</a:t>
            </a:r>
          </a:p>
          <a:p>
            <a:pPr>
              <a:lnSpc>
                <a:spcPct val="110000"/>
              </a:lnSpc>
              <a:spcBef>
                <a:spcPts val="200"/>
              </a:spcBef>
              <a:defRPr sz="1500">
                <a:solidFill>
                  <a:srgbClr val="FFFFFF"/>
                </a:solidFill>
              </a:defRPr>
            </a:pPr>
            <a:r>
              <a:rPr sz="600" dirty="0"/>
              <a:t>[6]C. Guo, M. Rana, M. </a:t>
            </a:r>
            <a:r>
              <a:rPr sz="600" dirty="0" err="1"/>
              <a:t>Cisse</a:t>
            </a:r>
            <a:r>
              <a:rPr sz="600" dirty="0"/>
              <a:t>, and L. van der </a:t>
            </a:r>
            <a:r>
              <a:rPr sz="600" dirty="0" err="1"/>
              <a:t>Maaten</a:t>
            </a:r>
            <a:r>
              <a:rPr sz="600" dirty="0"/>
              <a:t>, “Countering Adversarial Images using Input Transformations,” arXiv:1711.00117 [</a:t>
            </a:r>
            <a:r>
              <a:rPr sz="600" dirty="0" err="1"/>
              <a:t>cs</a:t>
            </a:r>
            <a:r>
              <a:rPr sz="600" dirty="0"/>
              <a:t>], Oct. 2017.</a:t>
            </a:r>
          </a:p>
          <a:p>
            <a:pPr>
              <a:lnSpc>
                <a:spcPct val="110000"/>
              </a:lnSpc>
              <a:spcBef>
                <a:spcPts val="200"/>
              </a:spcBef>
              <a:defRPr sz="1500">
                <a:solidFill>
                  <a:srgbClr val="FFFFFF"/>
                </a:solidFill>
              </a:defRPr>
            </a:pPr>
            <a:r>
              <a:rPr sz="600" dirty="0"/>
              <a:t>[7]J. Hayes and G. </a:t>
            </a:r>
            <a:r>
              <a:rPr sz="600" dirty="0" err="1"/>
              <a:t>Danezis</a:t>
            </a:r>
            <a:r>
              <a:rPr sz="600" dirty="0"/>
              <a:t>, “Learning Universal Adversarial Perturbations with Generative Models,” arXiv:1708.05207 [</a:t>
            </a:r>
            <a:r>
              <a:rPr sz="600" dirty="0" err="1"/>
              <a:t>cs</a:t>
            </a:r>
            <a:r>
              <a:rPr sz="600" dirty="0"/>
              <a:t>, stat], Aug. 2017.</a:t>
            </a:r>
          </a:p>
          <a:p>
            <a:pPr>
              <a:lnSpc>
                <a:spcPct val="110000"/>
              </a:lnSpc>
              <a:spcBef>
                <a:spcPts val="200"/>
              </a:spcBef>
              <a:defRPr sz="1500">
                <a:solidFill>
                  <a:srgbClr val="FFFFFF"/>
                </a:solidFill>
              </a:defRPr>
            </a:pPr>
            <a:r>
              <a:rPr sz="600" dirty="0"/>
              <a:t>[8]F. Liao, M. Liang, Y. Dong, T. Pang, X. Hu, and J. Zhu, “Defense against Adversarial Attacks Using High-Level Representation Guided Denoiser,” arXiv:1712.02976 [</a:t>
            </a:r>
            <a:r>
              <a:rPr sz="600" dirty="0" err="1"/>
              <a:t>cs</a:t>
            </a:r>
            <a:r>
              <a:rPr sz="600" dirty="0"/>
              <a:t>], Dec. 2017.</a:t>
            </a:r>
          </a:p>
          <a:p>
            <a:pPr>
              <a:lnSpc>
                <a:spcPct val="110000"/>
              </a:lnSpc>
              <a:spcBef>
                <a:spcPts val="200"/>
              </a:spcBef>
              <a:defRPr sz="1500">
                <a:solidFill>
                  <a:srgbClr val="FFFFFF"/>
                </a:solidFill>
              </a:defRPr>
            </a:pPr>
            <a:r>
              <a:rPr sz="600" dirty="0"/>
              <a:t>[9]T. Pang, C. Du, Y. Dong, and J. Zhu, “Towards Robust Detection of Adversarial Examples,” arXiv:1706.00633 [</a:t>
            </a:r>
            <a:r>
              <a:rPr sz="600" dirty="0" err="1"/>
              <a:t>cs</a:t>
            </a:r>
            <a:r>
              <a:rPr sz="600" dirty="0"/>
              <a:t>], Jun. 2017.</a:t>
            </a:r>
          </a:p>
          <a:p>
            <a:pPr>
              <a:lnSpc>
                <a:spcPct val="110000"/>
              </a:lnSpc>
              <a:spcBef>
                <a:spcPts val="200"/>
              </a:spcBef>
              <a:defRPr sz="1500">
                <a:solidFill>
                  <a:srgbClr val="FFFFFF"/>
                </a:solidFill>
              </a:defRPr>
            </a:pPr>
            <a:r>
              <a:rPr sz="600" dirty="0"/>
              <a:t>[10]F. </a:t>
            </a:r>
            <a:r>
              <a:rPr sz="600" dirty="0" err="1"/>
              <a:t>Tramèr</a:t>
            </a:r>
            <a:r>
              <a:rPr sz="600" dirty="0"/>
              <a:t>, A. </a:t>
            </a:r>
            <a:r>
              <a:rPr sz="600" dirty="0" err="1"/>
              <a:t>Kurakin</a:t>
            </a:r>
            <a:r>
              <a:rPr sz="600" dirty="0"/>
              <a:t>, N. </a:t>
            </a:r>
            <a:r>
              <a:rPr sz="600" dirty="0" err="1"/>
              <a:t>Papernot</a:t>
            </a:r>
            <a:r>
              <a:rPr sz="600" dirty="0"/>
              <a:t>, I. </a:t>
            </a:r>
            <a:r>
              <a:rPr sz="600" dirty="0" err="1"/>
              <a:t>Goodfellow</a:t>
            </a:r>
            <a:r>
              <a:rPr sz="600" dirty="0"/>
              <a:t>, D. </a:t>
            </a:r>
            <a:r>
              <a:rPr sz="600" dirty="0" err="1"/>
              <a:t>Boneh</a:t>
            </a:r>
            <a:r>
              <a:rPr sz="600" dirty="0"/>
              <a:t>, and P. McDaniel, “Ensemble Adversarial Training: Attacks and Defenses,” arXiv:1705.07204 [</a:t>
            </a:r>
            <a:r>
              <a:rPr sz="600" dirty="0" err="1"/>
              <a:t>cs</a:t>
            </a:r>
            <a:r>
              <a:rPr sz="600" dirty="0"/>
              <a:t>, stat], May 2017.</a:t>
            </a:r>
          </a:p>
          <a:p>
            <a:pPr>
              <a:lnSpc>
                <a:spcPct val="110000"/>
              </a:lnSpc>
              <a:spcBef>
                <a:spcPts val="200"/>
              </a:spcBef>
              <a:defRPr sz="1500">
                <a:solidFill>
                  <a:srgbClr val="FFFFFF"/>
                </a:solidFill>
              </a:defRPr>
            </a:pPr>
            <a:r>
              <a:rPr sz="600" dirty="0"/>
              <a:t>[11]C. </a:t>
            </a:r>
            <a:r>
              <a:rPr sz="600" dirty="0" err="1"/>
              <a:t>Xie</a:t>
            </a:r>
            <a:r>
              <a:rPr sz="600" dirty="0"/>
              <a:t>, J. Wang, Z. Zhang, Z. Ren, and A. Yuille, “Mitigating Adversarial Effects Through Randomization,” arXiv:1711.01991 [</a:t>
            </a:r>
            <a:r>
              <a:rPr sz="600" dirty="0" err="1"/>
              <a:t>cs</a:t>
            </a:r>
            <a:r>
              <a:rPr sz="600" dirty="0"/>
              <a:t>], Nov. 2017.</a:t>
            </a:r>
          </a:p>
          <a:p>
            <a:pPr>
              <a:lnSpc>
                <a:spcPct val="110000"/>
              </a:lnSpc>
              <a:spcBef>
                <a:spcPts val="200"/>
              </a:spcBef>
              <a:defRPr sz="1500">
                <a:solidFill>
                  <a:srgbClr val="FFFFFF"/>
                </a:solidFill>
              </a:defRPr>
            </a:pPr>
            <a:r>
              <a:rPr sz="600" dirty="0"/>
              <a:t>[12]A. </a:t>
            </a:r>
            <a:r>
              <a:rPr sz="600" dirty="0" err="1"/>
              <a:t>Athalye</a:t>
            </a:r>
            <a:r>
              <a:rPr sz="600" dirty="0"/>
              <a:t>, N. </a:t>
            </a:r>
            <a:r>
              <a:rPr sz="600" dirty="0" err="1"/>
              <a:t>Carlini</a:t>
            </a:r>
            <a:r>
              <a:rPr sz="600" dirty="0"/>
              <a:t>, and D. Wagner, “Obfuscated Gradients Give a False Sense of Security: Circumventing Defenses to Adversarial Examples,” arXiv:1802.00420 [</a:t>
            </a:r>
            <a:r>
              <a:rPr sz="600" dirty="0" err="1"/>
              <a:t>cs</a:t>
            </a:r>
            <a:r>
              <a:rPr sz="600" dirty="0"/>
              <a:t>], Feb. 2018.</a:t>
            </a:r>
          </a:p>
          <a:p>
            <a:pPr>
              <a:lnSpc>
                <a:spcPct val="110000"/>
              </a:lnSpc>
              <a:spcBef>
                <a:spcPts val="200"/>
              </a:spcBef>
              <a:defRPr sz="1500">
                <a:solidFill>
                  <a:srgbClr val="FFFFFF"/>
                </a:solidFill>
              </a:defRPr>
            </a:pPr>
            <a:r>
              <a:rPr sz="600" dirty="0"/>
              <a:t>[13]G. F. </a:t>
            </a:r>
            <a:r>
              <a:rPr sz="600" dirty="0" err="1"/>
              <a:t>Elsayed</a:t>
            </a:r>
            <a:r>
              <a:rPr sz="600" dirty="0"/>
              <a:t> et al., “Adversarial Examples that Fool both Computer Vision and Time-Limited Humans,” arXiv:1802.08195 [</a:t>
            </a:r>
            <a:r>
              <a:rPr sz="600" dirty="0" err="1"/>
              <a:t>cs</a:t>
            </a:r>
            <a:r>
              <a:rPr sz="600" dirty="0"/>
              <a:t>, q-bio, stat], Feb. 2018.</a:t>
            </a:r>
          </a:p>
          <a:p>
            <a:pPr>
              <a:lnSpc>
                <a:spcPct val="110000"/>
              </a:lnSpc>
              <a:spcBef>
                <a:spcPts val="200"/>
              </a:spcBef>
              <a:defRPr sz="1500">
                <a:solidFill>
                  <a:srgbClr val="FFFFFF"/>
                </a:solidFill>
              </a:defRPr>
            </a:pPr>
            <a:r>
              <a:rPr sz="600" dirty="0"/>
              <a:t>[14]J. Gilmer, R. P. Adams, I. </a:t>
            </a:r>
            <a:r>
              <a:rPr sz="600" dirty="0" err="1"/>
              <a:t>Goodfellow</a:t>
            </a:r>
            <a:r>
              <a:rPr sz="600" dirty="0"/>
              <a:t>, D. Andersen, and G. E. Dahl, “Motivating the Rules of the Game for Adversarial Example Research,” arXiv:1807.06732 [</a:t>
            </a:r>
            <a:r>
              <a:rPr sz="600" dirty="0" err="1"/>
              <a:t>cs</a:t>
            </a:r>
            <a:r>
              <a:rPr sz="600" dirty="0"/>
              <a:t>, stat], Jul. 2018.</a:t>
            </a:r>
          </a:p>
          <a:p>
            <a:pPr>
              <a:lnSpc>
                <a:spcPct val="110000"/>
              </a:lnSpc>
              <a:spcBef>
                <a:spcPts val="200"/>
              </a:spcBef>
              <a:defRPr sz="1500">
                <a:solidFill>
                  <a:srgbClr val="FFFFFF"/>
                </a:solidFill>
              </a:defRPr>
            </a:pPr>
            <a:r>
              <a:rPr sz="600" dirty="0"/>
              <a:t>[15]H. Kannan, A. </a:t>
            </a:r>
            <a:r>
              <a:rPr sz="600" dirty="0" err="1"/>
              <a:t>Kurakin</a:t>
            </a:r>
            <a:r>
              <a:rPr sz="600" dirty="0"/>
              <a:t>, and I. </a:t>
            </a:r>
            <a:r>
              <a:rPr sz="600" dirty="0" err="1"/>
              <a:t>Goodfellow</a:t>
            </a:r>
            <a:r>
              <a:rPr sz="600" dirty="0"/>
              <a:t>, “Adversarial Logit Pairing,” arXiv:1803.06373 [</a:t>
            </a:r>
            <a:r>
              <a:rPr sz="600" dirty="0" err="1"/>
              <a:t>cs</a:t>
            </a:r>
            <a:r>
              <a:rPr sz="600" dirty="0"/>
              <a:t>, stat], Mar. 2018.</a:t>
            </a:r>
          </a:p>
          <a:p>
            <a:pPr>
              <a:lnSpc>
                <a:spcPct val="110000"/>
              </a:lnSpc>
              <a:spcBef>
                <a:spcPts val="200"/>
              </a:spcBef>
              <a:defRPr sz="1500">
                <a:solidFill>
                  <a:srgbClr val="FFFFFF"/>
                </a:solidFill>
              </a:defRPr>
            </a:pPr>
            <a:r>
              <a:rPr sz="600" dirty="0"/>
              <a:t>[16]A. </a:t>
            </a:r>
            <a:r>
              <a:rPr sz="600" dirty="0" err="1"/>
              <a:t>Kurakin</a:t>
            </a:r>
            <a:r>
              <a:rPr sz="600" dirty="0"/>
              <a:t> et al., “Adversarial Attacks and </a:t>
            </a:r>
            <a:r>
              <a:rPr sz="600" dirty="0" err="1"/>
              <a:t>Defences</a:t>
            </a:r>
            <a:r>
              <a:rPr sz="600" dirty="0"/>
              <a:t> Competition,” arXiv:1804.00097 [</a:t>
            </a:r>
            <a:r>
              <a:rPr sz="600" dirty="0" err="1"/>
              <a:t>cs</a:t>
            </a:r>
            <a:r>
              <a:rPr sz="600" dirty="0"/>
              <a:t>, stat], Mar. 2018.</a:t>
            </a:r>
          </a:p>
          <a:p>
            <a:pPr>
              <a:lnSpc>
                <a:spcPct val="110000"/>
              </a:lnSpc>
              <a:spcBef>
                <a:spcPts val="200"/>
              </a:spcBef>
              <a:defRPr sz="1500">
                <a:solidFill>
                  <a:srgbClr val="FFFFFF"/>
                </a:solidFill>
              </a:defRPr>
            </a:pPr>
            <a:r>
              <a:rPr sz="600" dirty="0"/>
              <a:t>[17]M.-I. Nicolae et al., “Adversarial Robustness Toolbox v0.3.0,” arXiv:1807.01069 [</a:t>
            </a:r>
            <a:r>
              <a:rPr sz="600" dirty="0" err="1"/>
              <a:t>cs</a:t>
            </a:r>
            <a:r>
              <a:rPr sz="600" dirty="0"/>
              <a:t>, stat], Jul. 2018.</a:t>
            </a:r>
          </a:p>
          <a:p>
            <a:pPr>
              <a:lnSpc>
                <a:spcPct val="110000"/>
              </a:lnSpc>
              <a:spcBef>
                <a:spcPts val="200"/>
              </a:spcBef>
              <a:defRPr sz="1500">
                <a:solidFill>
                  <a:srgbClr val="FFFFFF"/>
                </a:solidFill>
              </a:defRPr>
            </a:pPr>
            <a:r>
              <a:rPr sz="600" dirty="0"/>
              <a:t>[18]A. Prakash, N. Moran, S. Garber, A. </a:t>
            </a:r>
            <a:r>
              <a:rPr sz="600" dirty="0" err="1"/>
              <a:t>DiLillo</a:t>
            </a:r>
            <a:r>
              <a:rPr sz="600" dirty="0"/>
              <a:t>, and J. </a:t>
            </a:r>
            <a:r>
              <a:rPr sz="600" dirty="0" err="1"/>
              <a:t>Storer</a:t>
            </a:r>
            <a:r>
              <a:rPr sz="600" dirty="0"/>
              <a:t>, “Deflecting Adversarial Attacks with Pixel Deflection,” arXiv:1801.08926 [</a:t>
            </a:r>
            <a:r>
              <a:rPr sz="600" dirty="0" err="1"/>
              <a:t>cs</a:t>
            </a:r>
            <a:r>
              <a:rPr sz="600" dirty="0"/>
              <a:t>], Jan. 2018.</a:t>
            </a:r>
          </a:p>
          <a:p>
            <a:pPr>
              <a:lnSpc>
                <a:spcPct val="110000"/>
              </a:lnSpc>
              <a:spcBef>
                <a:spcPts val="200"/>
              </a:spcBef>
              <a:defRPr sz="1500">
                <a:solidFill>
                  <a:srgbClr val="FFFFFF"/>
                </a:solidFill>
              </a:defRPr>
            </a:pPr>
            <a:r>
              <a:rPr sz="600" dirty="0"/>
              <a:t>[</a:t>
            </a:r>
            <a:r>
              <a:rPr lang="en-US" sz="600" dirty="0"/>
              <a:t>19</a:t>
            </a:r>
            <a:r>
              <a:rPr sz="600" dirty="0"/>
              <a:t>]D. Su, H. Zhang, H. Chen, J. Yi, P.-Y. Chen, and Y. Gao, “Is Robustness the Cost of Accuracy? -- A Comprehensive Study on the Robustness of 18 Deep Image Classification Models,” arXiv:1808.01688 [</a:t>
            </a:r>
            <a:r>
              <a:rPr sz="600" dirty="0" err="1"/>
              <a:t>cs</a:t>
            </a:r>
            <a:r>
              <a:rPr sz="600" dirty="0"/>
              <a:t>], Aug. 2018.</a:t>
            </a:r>
          </a:p>
          <a:p>
            <a:pPr>
              <a:lnSpc>
                <a:spcPct val="110000"/>
              </a:lnSpc>
              <a:spcBef>
                <a:spcPts val="200"/>
              </a:spcBef>
              <a:defRPr sz="1500">
                <a:solidFill>
                  <a:srgbClr val="FFFFFF"/>
                </a:solidFill>
              </a:defRPr>
            </a:pPr>
            <a:r>
              <a:rPr sz="600" dirty="0"/>
              <a:t>[2</a:t>
            </a:r>
            <a:r>
              <a:rPr lang="en-US" sz="600" dirty="0"/>
              <a:t>0</a:t>
            </a:r>
            <a:r>
              <a:rPr sz="600" dirty="0"/>
              <a:t>]J. </a:t>
            </a:r>
            <a:r>
              <a:rPr sz="600" dirty="0" err="1"/>
              <a:t>Uesato</a:t>
            </a:r>
            <a:r>
              <a:rPr sz="600" dirty="0"/>
              <a:t>, B. </a:t>
            </a:r>
            <a:r>
              <a:rPr sz="600" dirty="0" err="1"/>
              <a:t>O’Donoghue</a:t>
            </a:r>
            <a:r>
              <a:rPr sz="600" dirty="0"/>
              <a:t>, A. van den Oord, and P. Kohli, “Adversarial Risk and the Dangers of Evaluating Against Weak Attacks,” arXiv:1802.05666 [</a:t>
            </a:r>
            <a:r>
              <a:rPr sz="600" dirty="0" err="1"/>
              <a:t>cs</a:t>
            </a:r>
            <a:r>
              <a:rPr sz="600" dirty="0"/>
              <a:t>, stat], Feb. 2018.</a:t>
            </a:r>
          </a:p>
          <a:p>
            <a:pPr>
              <a:lnSpc>
                <a:spcPct val="110000"/>
              </a:lnSpc>
              <a:spcBef>
                <a:spcPts val="200"/>
              </a:spcBef>
              <a:defRPr sz="1500">
                <a:solidFill>
                  <a:srgbClr val="FFFFFF"/>
                </a:solidFill>
              </a:defRPr>
            </a:pPr>
            <a:r>
              <a:rPr sz="600" dirty="0"/>
              <a:t>[2</a:t>
            </a:r>
            <a:r>
              <a:rPr lang="en-US" sz="600" dirty="0"/>
              <a:t>1</a:t>
            </a:r>
            <a:r>
              <a:rPr sz="600" dirty="0"/>
              <a:t>]S. Wang et al., “Defensive Dropout for Hardening Deep Neural Networks under Adversarial Attacks,” arXiv:1809.05165 [</a:t>
            </a:r>
            <a:r>
              <a:rPr sz="600" dirty="0" err="1"/>
              <a:t>cs</a:t>
            </a:r>
            <a:r>
              <a:rPr sz="600" dirty="0"/>
              <a:t>, stat], Sep. 2018.</a:t>
            </a:r>
          </a:p>
          <a:p>
            <a:pPr>
              <a:lnSpc>
                <a:spcPct val="110000"/>
              </a:lnSpc>
              <a:spcBef>
                <a:spcPts val="200"/>
              </a:spcBef>
              <a:defRPr sz="1500">
                <a:solidFill>
                  <a:srgbClr val="FFFFFF"/>
                </a:solidFill>
              </a:defRPr>
            </a:pPr>
            <a:r>
              <a:rPr sz="600" dirty="0"/>
              <a:t>[2</a:t>
            </a:r>
            <a:r>
              <a:rPr lang="en-US" sz="600" dirty="0"/>
              <a:t>2</a:t>
            </a:r>
            <a:r>
              <a:rPr sz="600" dirty="0"/>
              <a:t>]K. Xu et al., “Structured Adversarial Attack: Towards General Implementation and Better Interpretability,” arXiv:1808.01664 [</a:t>
            </a:r>
            <a:r>
              <a:rPr sz="600" dirty="0" err="1"/>
              <a:t>cs</a:t>
            </a:r>
            <a:r>
              <a:rPr sz="600" dirty="0"/>
              <a:t>, stat], Aug. 2018.</a:t>
            </a:r>
          </a:p>
        </p:txBody>
      </p:sp>
    </p:spTree>
    <p:extLst>
      <p:ext uri="{BB962C8B-B14F-4D97-AF65-F5344CB8AC3E}">
        <p14:creationId xmlns:p14="http://schemas.microsoft.com/office/powerpoint/2010/main" val="287254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E843C7-30E9-2241-ABC4-6C5900AE6639}"/>
              </a:ext>
            </a:extLst>
          </p:cNvPr>
          <p:cNvSpPr txBox="1"/>
          <p:nvPr/>
        </p:nvSpPr>
        <p:spPr>
          <a:xfrm>
            <a:off x="3996829" y="1260004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Q</a:t>
            </a:r>
            <a:r>
              <a:rPr lang="en-US" altLang="zh-CN" sz="3200" dirty="0">
                <a:solidFill>
                  <a:schemeClr val="bg1"/>
                </a:solidFill>
              </a:rPr>
              <a:t>&amp;A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4CCF5B-B640-1B4E-A455-DF09C3A0C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173" y="1260004"/>
            <a:ext cx="718856" cy="72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120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412653" y="858733"/>
            <a:ext cx="3570194" cy="461657"/>
          </a:xfrm>
          <a:prstGeom prst="rect">
            <a:avLst/>
          </a:prstGeom>
        </p:spPr>
        <p:txBody>
          <a:bodyPr wrap="none" lIns="91433" tIns="45716" rIns="91433" bIns="45716">
            <a:spAutoFit/>
          </a:bodyPr>
          <a:lstStyle/>
          <a:p>
            <a:r>
              <a:rPr lang="zh-CN" altLang="en-US" sz="2400" b="1" dirty="0">
                <a:solidFill>
                  <a:srgbClr val="00C1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无处不在的对抗样本攻防</a:t>
            </a:r>
            <a:endParaRPr lang="zh-CN" altLang="en-US" sz="2400" dirty="0">
              <a:solidFill>
                <a:srgbClr val="00C1F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五角星 4"/>
          <p:cNvSpPr/>
          <p:nvPr/>
        </p:nvSpPr>
        <p:spPr>
          <a:xfrm>
            <a:off x="1980605" y="909173"/>
            <a:ext cx="328041" cy="328042"/>
          </a:xfrm>
          <a:prstGeom prst="star5">
            <a:avLst/>
          </a:prstGeom>
          <a:solidFill>
            <a:srgbClr val="00C1F4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流程图: 决策 5"/>
          <p:cNvSpPr/>
          <p:nvPr/>
        </p:nvSpPr>
        <p:spPr>
          <a:xfrm>
            <a:off x="2423443" y="1470596"/>
            <a:ext cx="291586" cy="291585"/>
          </a:xfrm>
          <a:prstGeom prst="flowChartDecision">
            <a:avLst/>
          </a:prstGeom>
          <a:solidFill>
            <a:srgbClr val="00C1F4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文本框 13"/>
          <p:cNvSpPr txBox="1"/>
          <p:nvPr/>
        </p:nvSpPr>
        <p:spPr>
          <a:xfrm>
            <a:off x="2391744" y="1470596"/>
            <a:ext cx="484052" cy="276991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r>
              <a:rPr lang="en-US" altLang="zh-CN" sz="1200" b="1" dirty="0">
                <a:solidFill>
                  <a:srgbClr val="161618"/>
                </a:solidFill>
              </a:rPr>
              <a:t>01</a:t>
            </a:r>
            <a:endParaRPr lang="zh-CN" altLang="en-US" sz="1200" b="1" dirty="0">
              <a:solidFill>
                <a:srgbClr val="161618"/>
              </a:solidFill>
            </a:endParaRPr>
          </a:p>
        </p:txBody>
      </p:sp>
      <p:sp>
        <p:nvSpPr>
          <p:cNvPr id="12" name="文本框 4"/>
          <p:cNvSpPr txBox="1"/>
          <p:nvPr/>
        </p:nvSpPr>
        <p:spPr>
          <a:xfrm>
            <a:off x="2731780" y="1332012"/>
            <a:ext cx="3065249" cy="1319969"/>
          </a:xfrm>
          <a:prstGeom prst="rect">
            <a:avLst/>
          </a:prstGeom>
          <a:noFill/>
        </p:spPr>
        <p:txBody>
          <a:bodyPr wrap="none" lIns="91433" tIns="45716" rIns="91433" bIns="45716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400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What is an Adversarial Example?</a:t>
            </a:r>
            <a:b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矛与盾（常见攻击和防御算法）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新的趋势和风险</a:t>
            </a:r>
          </a:p>
        </p:txBody>
      </p:sp>
      <p:sp>
        <p:nvSpPr>
          <p:cNvPr id="13" name="流程图: 决策 12"/>
          <p:cNvSpPr/>
          <p:nvPr/>
        </p:nvSpPr>
        <p:spPr>
          <a:xfrm>
            <a:off x="2423443" y="1912234"/>
            <a:ext cx="291586" cy="291585"/>
          </a:xfrm>
          <a:prstGeom prst="flowChartDecision">
            <a:avLst/>
          </a:prstGeom>
          <a:solidFill>
            <a:srgbClr val="00C1F4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2391744" y="1912234"/>
            <a:ext cx="484052" cy="276991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r>
              <a:rPr lang="en-US" altLang="zh-CN" sz="1200" b="1" dirty="0">
                <a:solidFill>
                  <a:srgbClr val="161618"/>
                </a:solidFill>
              </a:rPr>
              <a:t>02</a:t>
            </a:r>
            <a:endParaRPr lang="zh-CN" altLang="en-US" sz="1200" b="1" dirty="0">
              <a:solidFill>
                <a:srgbClr val="161618"/>
              </a:solidFill>
            </a:endParaRPr>
          </a:p>
        </p:txBody>
      </p:sp>
      <p:sp>
        <p:nvSpPr>
          <p:cNvPr id="15" name="流程图: 决策 14"/>
          <p:cNvSpPr/>
          <p:nvPr/>
        </p:nvSpPr>
        <p:spPr>
          <a:xfrm>
            <a:off x="2423443" y="2340124"/>
            <a:ext cx="291586" cy="291585"/>
          </a:xfrm>
          <a:prstGeom prst="flowChartDecision">
            <a:avLst/>
          </a:prstGeom>
          <a:solidFill>
            <a:srgbClr val="00C1F4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文本框 13"/>
          <p:cNvSpPr txBox="1"/>
          <p:nvPr/>
        </p:nvSpPr>
        <p:spPr>
          <a:xfrm>
            <a:off x="2391744" y="2340124"/>
            <a:ext cx="484052" cy="276991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r>
              <a:rPr lang="en-US" altLang="zh-CN" sz="1200" b="1" dirty="0">
                <a:solidFill>
                  <a:srgbClr val="161618"/>
                </a:solidFill>
              </a:rPr>
              <a:t>03</a:t>
            </a:r>
            <a:endParaRPr lang="zh-CN" altLang="en-US" sz="1200" b="1" dirty="0">
              <a:solidFill>
                <a:srgbClr val="1616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875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36E963-CA60-6D44-8E5F-A65253143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05" y="1043980"/>
            <a:ext cx="2764985" cy="11159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B6F76A-E35F-5649-8EC2-995FC0EFB9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820" y="1052136"/>
            <a:ext cx="2784654" cy="15122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6D234C-F1A4-2A4E-8452-3BEA23B9BE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2" b="14441"/>
          <a:stretch/>
        </p:blipFill>
        <p:spPr>
          <a:xfrm>
            <a:off x="3204741" y="1052136"/>
            <a:ext cx="3240179" cy="1512211"/>
          </a:xfrm>
          <a:prstGeom prst="rect">
            <a:avLst/>
          </a:prstGeom>
        </p:spPr>
      </p:pic>
      <p:sp>
        <p:nvSpPr>
          <p:cNvPr id="12" name="Inputs that have been intentionally designed to cause a model to make a mistake;…">
            <a:extLst>
              <a:ext uri="{FF2B5EF4-FFF2-40B4-BE49-F238E27FC236}">
                <a16:creationId xmlns:a16="http://schemas.microsoft.com/office/drawing/2014/main" id="{03BFCDFF-8A48-574F-9956-A9E01A4326E2}"/>
              </a:ext>
            </a:extLst>
          </p:cNvPr>
          <p:cNvSpPr txBox="1">
            <a:spLocks/>
          </p:cNvSpPr>
          <p:nvPr/>
        </p:nvSpPr>
        <p:spPr>
          <a:xfrm>
            <a:off x="736721" y="620088"/>
            <a:ext cx="1965839" cy="423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HK" sz="1800" b="1" dirty="0" err="1">
                <a:solidFill>
                  <a:schemeClr val="bg1"/>
                </a:solidFill>
              </a:rPr>
              <a:t>StyleGAN</a:t>
            </a:r>
            <a:r>
              <a:rPr lang="en-HK" sz="1800" b="1" dirty="0">
                <a:solidFill>
                  <a:schemeClr val="bg1"/>
                </a:solidFill>
              </a:rPr>
              <a:t>(2018)</a:t>
            </a:r>
          </a:p>
        </p:txBody>
      </p:sp>
      <p:sp>
        <p:nvSpPr>
          <p:cNvPr id="14" name="Inputs that have been intentionally designed to cause a model to make a mistake;…">
            <a:extLst>
              <a:ext uri="{FF2B5EF4-FFF2-40B4-BE49-F238E27FC236}">
                <a16:creationId xmlns:a16="http://schemas.microsoft.com/office/drawing/2014/main" id="{3AA44CE4-6732-7846-AFA5-384B9E056E1D}"/>
              </a:ext>
            </a:extLst>
          </p:cNvPr>
          <p:cNvSpPr txBox="1">
            <a:spLocks/>
          </p:cNvSpPr>
          <p:nvPr/>
        </p:nvSpPr>
        <p:spPr>
          <a:xfrm>
            <a:off x="4068837" y="620088"/>
            <a:ext cx="1965839" cy="423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HK" sz="1800" b="1" dirty="0" err="1">
                <a:solidFill>
                  <a:schemeClr val="bg1"/>
                </a:solidFill>
              </a:rPr>
              <a:t>Tacotron</a:t>
            </a:r>
            <a:r>
              <a:rPr lang="en-HK" sz="1800" b="1" dirty="0">
                <a:solidFill>
                  <a:schemeClr val="bg1"/>
                </a:solidFill>
              </a:rPr>
              <a:t>(2017)</a:t>
            </a:r>
          </a:p>
        </p:txBody>
      </p:sp>
      <p:sp>
        <p:nvSpPr>
          <p:cNvPr id="15" name="Inputs that have been intentionally designed to cause a model to make a mistake;…">
            <a:extLst>
              <a:ext uri="{FF2B5EF4-FFF2-40B4-BE49-F238E27FC236}">
                <a16:creationId xmlns:a16="http://schemas.microsoft.com/office/drawing/2014/main" id="{1B4DF568-DF57-E141-94B5-3B0168EC993B}"/>
              </a:ext>
            </a:extLst>
          </p:cNvPr>
          <p:cNvSpPr txBox="1">
            <a:spLocks/>
          </p:cNvSpPr>
          <p:nvPr/>
        </p:nvSpPr>
        <p:spPr>
          <a:xfrm>
            <a:off x="7111227" y="620088"/>
            <a:ext cx="1965839" cy="423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HK" sz="1800" b="1" dirty="0">
                <a:solidFill>
                  <a:schemeClr val="bg1"/>
                </a:solidFill>
              </a:rPr>
              <a:t>GPT-2(2019)</a:t>
            </a:r>
          </a:p>
        </p:txBody>
      </p:sp>
      <p:sp>
        <p:nvSpPr>
          <p:cNvPr id="16" name="Inputs that have been intentionally designed to cause a model to make a mistake;…">
            <a:extLst>
              <a:ext uri="{FF2B5EF4-FFF2-40B4-BE49-F238E27FC236}">
                <a16:creationId xmlns:a16="http://schemas.microsoft.com/office/drawing/2014/main" id="{59AAB348-692A-8246-8D49-A54E9B8D0049}"/>
              </a:ext>
            </a:extLst>
          </p:cNvPr>
          <p:cNvSpPr txBox="1">
            <a:spLocks/>
          </p:cNvSpPr>
          <p:nvPr/>
        </p:nvSpPr>
        <p:spPr>
          <a:xfrm>
            <a:off x="2115462" y="2772172"/>
            <a:ext cx="5418735" cy="42389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800" b="1" dirty="0">
                <a:solidFill>
                  <a:schemeClr val="bg1"/>
                </a:solidFill>
              </a:rPr>
              <a:t>深度学习</a:t>
            </a:r>
            <a:r>
              <a:rPr lang="zh-CN" altLang="en-HK" sz="1800" b="1" dirty="0">
                <a:solidFill>
                  <a:schemeClr val="bg1"/>
                </a:solidFill>
              </a:rPr>
              <a:t>模型</a:t>
            </a:r>
            <a:r>
              <a:rPr lang="zh-CN" altLang="en-US" sz="1800" b="1" dirty="0">
                <a:solidFill>
                  <a:schemeClr val="bg1"/>
                </a:solidFill>
              </a:rPr>
              <a:t>生成结果已经可以欺骗人类，那么模型可以被欺骗吗？</a:t>
            </a:r>
            <a:endParaRPr lang="en-HK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35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hat is an Adversarial Example?">
            <a:extLst>
              <a:ext uri="{FF2B5EF4-FFF2-40B4-BE49-F238E27FC236}">
                <a16:creationId xmlns:a16="http://schemas.microsoft.com/office/drawing/2014/main" id="{974A1A00-19A1-5F4E-B5C9-A5F0A26422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971723" y="107876"/>
            <a:ext cx="12192000" cy="723900"/>
          </a:xfrm>
          <a:prstGeom prst="rect">
            <a:avLst/>
          </a:prstGeom>
        </p:spPr>
        <p:txBody>
          <a:bodyPr>
            <a:normAutofit/>
          </a:bodyPr>
          <a:lstStyle>
            <a:lvl1pPr defTabSz="467359">
              <a:spcBef>
                <a:spcPts val="2200"/>
              </a:spcBef>
              <a:defRPr sz="4800" cap="none"/>
            </a:lvl1pPr>
          </a:lstStyle>
          <a:p>
            <a:r>
              <a:rPr sz="2800" dirty="0">
                <a:solidFill>
                  <a:schemeClr val="bg1"/>
                </a:solidFill>
              </a:rPr>
              <a:t>What is an Adversarial Example</a:t>
            </a:r>
            <a:r>
              <a:rPr lang="en-US" sz="2800" dirty="0">
                <a:solidFill>
                  <a:schemeClr val="bg1"/>
                </a:solidFill>
              </a:rPr>
              <a:t>(</a:t>
            </a:r>
            <a:r>
              <a:rPr lang="zh-CN" altLang="en-US" sz="2800" dirty="0">
                <a:solidFill>
                  <a:schemeClr val="bg1"/>
                </a:solidFill>
              </a:rPr>
              <a:t>对抗样本</a:t>
            </a:r>
            <a:r>
              <a:rPr lang="en-US" sz="2800" dirty="0">
                <a:solidFill>
                  <a:schemeClr val="bg1"/>
                </a:solidFill>
              </a:rPr>
              <a:t>)</a:t>
            </a:r>
            <a:r>
              <a:rPr sz="28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5" name="Inputs that have been intentionally designed to cause a model to make a mistake;…">
            <a:extLst>
              <a:ext uri="{FF2B5EF4-FFF2-40B4-BE49-F238E27FC236}">
                <a16:creationId xmlns:a16="http://schemas.microsoft.com/office/drawing/2014/main" id="{DB2D79F1-2EB4-7944-B515-879D02E91DD2}"/>
              </a:ext>
            </a:extLst>
          </p:cNvPr>
          <p:cNvSpPr txBox="1">
            <a:spLocks/>
          </p:cNvSpPr>
          <p:nvPr/>
        </p:nvSpPr>
        <p:spPr>
          <a:xfrm>
            <a:off x="524597" y="755948"/>
            <a:ext cx="12192000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HK" sz="1800" dirty="0">
                <a:solidFill>
                  <a:schemeClr val="bg1"/>
                </a:solidFill>
              </a:rPr>
              <a:t>Inputs that have been intentionally designed to cause a model to make a mistake </a:t>
            </a:r>
          </a:p>
          <a:p>
            <a:r>
              <a:rPr lang="en-HK" sz="1800" dirty="0">
                <a:solidFill>
                  <a:schemeClr val="bg1"/>
                </a:solidFill>
              </a:rPr>
              <a:t>They’re like optical illusions for machines.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4A197A-3283-9443-AE07-980C70445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97" y="1620044"/>
            <a:ext cx="3960440" cy="14892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E32C3C-631C-0B4A-9014-C6AE842B9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014" y="1620044"/>
            <a:ext cx="3384376" cy="146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559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5B1696-9170-A14E-A94A-9B2CB1193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3" y="1134582"/>
            <a:ext cx="2749674" cy="895884"/>
          </a:xfrm>
          <a:prstGeom prst="rect">
            <a:avLst/>
          </a:prstGeom>
        </p:spPr>
      </p:pic>
      <p:pic>
        <p:nvPicPr>
          <p:cNvPr id="1026" name="Picture 2" descr="https://ask.qcloudimg.com/http-save/yehe-1258560/mc30g8ask4.gif">
            <a:extLst>
              <a:ext uri="{FF2B5EF4-FFF2-40B4-BE49-F238E27FC236}">
                <a16:creationId xmlns:a16="http://schemas.microsoft.com/office/drawing/2014/main" id="{D59EB514-539E-2946-8030-6D07815BA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658" y="1134582"/>
            <a:ext cx="2207195" cy="167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FEF312-5C01-464A-B6C2-65326FB812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773" y="1134582"/>
            <a:ext cx="3185199" cy="148569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0C1C679-AAC5-8E40-97B4-A783FB5A4165}"/>
              </a:ext>
            </a:extLst>
          </p:cNvPr>
          <p:cNvSpPr/>
          <p:nvPr/>
        </p:nvSpPr>
        <p:spPr>
          <a:xfrm>
            <a:off x="3935057" y="745653"/>
            <a:ext cx="240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dirty="0">
                <a:solidFill>
                  <a:schemeClr val="bg1"/>
                </a:solidFill>
                <a:latin typeface="Arial" panose="020B0604020202020204" pitchFamily="34" charset="0"/>
              </a:rPr>
              <a:t>Adversarial Stop Sign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C467332-FACF-C541-B11F-BE593066132E}"/>
              </a:ext>
            </a:extLst>
          </p:cNvPr>
          <p:cNvSpPr/>
          <p:nvPr/>
        </p:nvSpPr>
        <p:spPr>
          <a:xfrm>
            <a:off x="476935" y="727059"/>
            <a:ext cx="22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dirty="0">
                <a:solidFill>
                  <a:schemeClr val="bg1"/>
                </a:solidFill>
                <a:latin typeface="Arial" panose="020B0604020202020204" pitchFamily="34" charset="0"/>
              </a:rPr>
              <a:t>Adversarial Glasses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751A7A-0316-C241-B0BF-CCCD85BD920B}"/>
              </a:ext>
            </a:extLst>
          </p:cNvPr>
          <p:cNvSpPr/>
          <p:nvPr/>
        </p:nvSpPr>
        <p:spPr>
          <a:xfrm>
            <a:off x="7275828" y="727059"/>
            <a:ext cx="1992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dirty="0">
                <a:solidFill>
                  <a:schemeClr val="bg1"/>
                </a:solidFill>
                <a:latin typeface="Arial" panose="020B0604020202020204" pitchFamily="34" charset="0"/>
              </a:rPr>
              <a:t>Adversarial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HK" altLang="zh-CN" dirty="0">
                <a:solidFill>
                  <a:schemeClr val="bg1"/>
                </a:solidFill>
                <a:latin typeface="Arial" panose="020B0604020202020204" pitchFamily="34" charset="0"/>
              </a:rPr>
              <a:t>P</a:t>
            </a:r>
            <a:r>
              <a:rPr lang="en-HK" dirty="0">
                <a:solidFill>
                  <a:schemeClr val="bg1"/>
                </a:solidFill>
                <a:latin typeface="Arial" panose="020B0604020202020204" pitchFamily="34" charset="0"/>
              </a:rPr>
              <a:t>atch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51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9828.JPG" descr="IMG_9828.JPG">
            <a:extLst>
              <a:ext uri="{FF2B5EF4-FFF2-40B4-BE49-F238E27FC236}">
                <a16:creationId xmlns:a16="http://schemas.microsoft.com/office/drawing/2014/main" id="{C60888AB-CB68-3E42-A3A4-55CDE9F443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r="9244" b="9244"/>
          <a:stretch/>
        </p:blipFill>
        <p:spPr>
          <a:xfrm>
            <a:off x="3276749" y="727040"/>
            <a:ext cx="2577932" cy="1933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G_4067.JPG" descr="IMG_4067.JPG">
            <a:extLst>
              <a:ext uri="{FF2B5EF4-FFF2-40B4-BE49-F238E27FC236}">
                <a16:creationId xmlns:a16="http://schemas.microsoft.com/office/drawing/2014/main" id="{CEC66FF2-4977-A649-BD54-3DF2F1B16A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l="2281" t="12759" r="19656"/>
          <a:stretch/>
        </p:blipFill>
        <p:spPr>
          <a:xfrm>
            <a:off x="324421" y="727040"/>
            <a:ext cx="2595891" cy="1933450"/>
          </a:xfrm>
          <a:prstGeom prst="rect">
            <a:avLst/>
          </a:prstGeom>
        </p:spPr>
      </p:pic>
      <p:sp>
        <p:nvSpPr>
          <p:cNvPr id="24" name="Rounded Rectangle">
            <a:extLst>
              <a:ext uri="{FF2B5EF4-FFF2-40B4-BE49-F238E27FC236}">
                <a16:creationId xmlns:a16="http://schemas.microsoft.com/office/drawing/2014/main" id="{DDFAFECD-0683-E84A-927E-5B43FBDF3585}"/>
              </a:ext>
            </a:extLst>
          </p:cNvPr>
          <p:cNvSpPr/>
          <p:nvPr/>
        </p:nvSpPr>
        <p:spPr>
          <a:xfrm rot="11208721">
            <a:off x="4067379" y="1539234"/>
            <a:ext cx="1449741" cy="87856"/>
          </a:xfrm>
          <a:prstGeom prst="roundRect">
            <a:avLst>
              <a:gd name="adj" fmla="val 50000"/>
            </a:avLst>
          </a:prstGeom>
          <a:ln w="12700">
            <a:solidFill>
              <a:srgbClr val="C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>
              <a:solidFill>
                <a:srgbClr val="C0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B644EC-D4EC-9142-BE8F-7ECA62A5AFFD}"/>
              </a:ext>
            </a:extLst>
          </p:cNvPr>
          <p:cNvSpPr/>
          <p:nvPr/>
        </p:nvSpPr>
        <p:spPr>
          <a:xfrm>
            <a:off x="6150466" y="727040"/>
            <a:ext cx="34259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HK" sz="1600" dirty="0">
                <a:solidFill>
                  <a:schemeClr val="bg1"/>
                </a:solidFill>
              </a:rPr>
              <a:t>Ian </a:t>
            </a:r>
            <a:r>
              <a:rPr lang="en-HK" sz="1600" dirty="0" err="1">
                <a:solidFill>
                  <a:schemeClr val="bg1"/>
                </a:solidFill>
              </a:rPr>
              <a:t>Goodfellow</a:t>
            </a:r>
            <a:r>
              <a:rPr lang="en-US" altLang="zh-CN" sz="1600" dirty="0">
                <a:solidFill>
                  <a:schemeClr val="bg1"/>
                </a:solidFill>
              </a:rPr>
              <a:t> (Google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Brain)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, </a:t>
            </a:r>
            <a:r>
              <a:rPr lang="en-HK" sz="1600" dirty="0">
                <a:solidFill>
                  <a:schemeClr val="bg1"/>
                </a:solidFill>
              </a:rPr>
              <a:t>Alexey </a:t>
            </a:r>
            <a:r>
              <a:rPr lang="en-HK" sz="1600" dirty="0" err="1">
                <a:solidFill>
                  <a:schemeClr val="bg1"/>
                </a:solidFill>
              </a:rPr>
              <a:t>Kurakin</a:t>
            </a:r>
            <a:r>
              <a:rPr lang="en-HK" sz="1600" dirty="0">
                <a:solidFill>
                  <a:schemeClr val="bg1"/>
                </a:solidFill>
              </a:rPr>
              <a:t> </a:t>
            </a:r>
            <a:r>
              <a:rPr lang="en-HK" sz="1600" b="1" dirty="0">
                <a:solidFill>
                  <a:schemeClr val="bg1"/>
                </a:solidFill>
              </a:rPr>
              <a:t>(</a:t>
            </a:r>
            <a:r>
              <a:rPr lang="en-US" altLang="zh-CN" sz="1600" dirty="0">
                <a:solidFill>
                  <a:schemeClr val="bg1"/>
                </a:solidFill>
              </a:rPr>
              <a:t>Google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Brain</a:t>
            </a:r>
            <a:r>
              <a:rPr lang="en-HK" sz="1600" b="1" dirty="0">
                <a:solidFill>
                  <a:schemeClr val="bg1"/>
                </a:solidFill>
              </a:rPr>
              <a:t>), </a:t>
            </a:r>
            <a:r>
              <a:rPr lang="en-HK" sz="1600" dirty="0">
                <a:solidFill>
                  <a:schemeClr val="bg1"/>
                </a:solidFill>
              </a:rPr>
              <a:t>Dawn Song (</a:t>
            </a:r>
            <a:r>
              <a:rPr lang="en-US" altLang="zh-CN" sz="1600" dirty="0">
                <a:solidFill>
                  <a:schemeClr val="bg1"/>
                </a:solidFill>
              </a:rPr>
              <a:t>UC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HK" sz="1600" dirty="0">
                <a:solidFill>
                  <a:schemeClr val="bg1"/>
                </a:solidFill>
              </a:rPr>
              <a:t>Berkeley), </a:t>
            </a:r>
            <a:r>
              <a:rPr lang="en-HK" sz="1600" dirty="0" err="1">
                <a:solidFill>
                  <a:schemeClr val="bg1"/>
                </a:solidFill>
              </a:rPr>
              <a:t>GeekPwn</a:t>
            </a:r>
            <a:endParaRPr lang="en-HK" sz="1600" b="1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2353C8-005C-BF46-8E0E-9E4E27C35B9F}"/>
              </a:ext>
            </a:extLst>
          </p:cNvPr>
          <p:cNvSpPr/>
          <p:nvPr/>
        </p:nvSpPr>
        <p:spPr>
          <a:xfrm>
            <a:off x="1260525" y="163981"/>
            <a:ext cx="792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HK" sz="2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Competition on Adversarial Attacks and </a:t>
            </a:r>
            <a:r>
              <a:rPr lang="en-HK" sz="24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Defenses</a:t>
            </a:r>
            <a:r>
              <a:rPr lang="en-HK" sz="2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348013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AD &amp; CTF Ruleset">
            <a:extLst>
              <a:ext uri="{FF2B5EF4-FFF2-40B4-BE49-F238E27FC236}">
                <a16:creationId xmlns:a16="http://schemas.microsoft.com/office/drawing/2014/main" id="{074AD828-3081-7D43-A3E2-2A8903AEF9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24621" y="173873"/>
            <a:ext cx="5544616" cy="507876"/>
          </a:xfrm>
          <a:prstGeom prst="rect">
            <a:avLst/>
          </a:prstGeom>
        </p:spPr>
        <p:txBody>
          <a:bodyPr>
            <a:noAutofit/>
          </a:bodyPr>
          <a:lstStyle>
            <a:lvl1pPr defTabSz="467359">
              <a:spcBef>
                <a:spcPts val="2200"/>
              </a:spcBef>
              <a:defRPr sz="4800" cap="none"/>
            </a:lvl1pPr>
          </a:lstStyle>
          <a:p>
            <a:r>
              <a:rPr sz="2800" dirty="0">
                <a:solidFill>
                  <a:schemeClr val="bg1"/>
                </a:solidFill>
              </a:rPr>
              <a:t>CAAD</a:t>
            </a:r>
            <a:r>
              <a:rPr lang="en-US" sz="2800" dirty="0">
                <a:solidFill>
                  <a:schemeClr val="bg1"/>
                </a:solidFill>
              </a:rPr>
              <a:t> CTF</a:t>
            </a:r>
            <a:r>
              <a:rPr sz="2800" dirty="0">
                <a:solidFill>
                  <a:schemeClr val="bg1"/>
                </a:solidFill>
              </a:rPr>
              <a:t> Ruleset</a:t>
            </a:r>
          </a:p>
        </p:txBody>
      </p:sp>
      <p:sp>
        <p:nvSpPr>
          <p:cNvPr id="5" name="Non-Targeted Adversarial Attack…">
            <a:extLst>
              <a:ext uri="{FF2B5EF4-FFF2-40B4-BE49-F238E27FC236}">
                <a16:creationId xmlns:a16="http://schemas.microsoft.com/office/drawing/2014/main" id="{3B3D2CEB-0688-2D46-897F-D327CED9974E}"/>
              </a:ext>
            </a:extLst>
          </p:cNvPr>
          <p:cNvSpPr txBox="1">
            <a:spLocks/>
          </p:cNvSpPr>
          <p:nvPr/>
        </p:nvSpPr>
        <p:spPr>
          <a:xfrm>
            <a:off x="108397" y="681573"/>
            <a:ext cx="6336704" cy="2376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5609" indent="-435609" defTabSz="572516">
              <a:spcBef>
                <a:spcPts val="0"/>
              </a:spcBef>
              <a:defRPr sz="3332"/>
            </a:pPr>
            <a:r>
              <a:rPr lang="en-HK" sz="1800" dirty="0">
                <a:solidFill>
                  <a:schemeClr val="bg1"/>
                </a:solidFill>
              </a:rPr>
              <a:t>Non-Targeted Adversarial Attack </a:t>
            </a:r>
            <a:r>
              <a:rPr lang="en-US" sz="1800" dirty="0">
                <a:solidFill>
                  <a:schemeClr val="bg1"/>
                </a:solidFill>
              </a:rPr>
              <a:t>(</a:t>
            </a:r>
            <a:r>
              <a:rPr lang="zh-CN" altLang="en-US" sz="1800" dirty="0">
                <a:solidFill>
                  <a:schemeClr val="bg1"/>
                </a:solidFill>
              </a:rPr>
              <a:t>非定向攻击</a:t>
            </a:r>
            <a:r>
              <a:rPr lang="en-US" sz="1800" dirty="0">
                <a:solidFill>
                  <a:schemeClr val="bg1"/>
                </a:solidFill>
              </a:rPr>
              <a:t>)</a:t>
            </a:r>
            <a:endParaRPr lang="en-HK" sz="1800" dirty="0">
              <a:solidFill>
                <a:schemeClr val="bg1"/>
              </a:solidFill>
            </a:endParaRPr>
          </a:p>
          <a:p>
            <a:pPr marL="871219" lvl="1" indent="-435609" defTabSz="572516">
              <a:spcBef>
                <a:spcPts val="0"/>
              </a:spcBef>
              <a:defRPr sz="3332"/>
            </a:pPr>
            <a:r>
              <a:rPr lang="en-HK" sz="1800" dirty="0">
                <a:solidFill>
                  <a:schemeClr val="bg1"/>
                </a:solidFill>
              </a:rPr>
              <a:t>Slightly modify source image in a way that image will </a:t>
            </a:r>
            <a:r>
              <a:rPr lang="en-HK" sz="1800" b="1" u="sng" dirty="0">
                <a:solidFill>
                  <a:schemeClr val="bg1"/>
                </a:solidFill>
                <a:latin typeface="Avenir Next"/>
                <a:ea typeface="Avenir Next"/>
                <a:cs typeface="Avenir Next"/>
                <a:sym typeface="Avenir Next"/>
              </a:rPr>
              <a:t>be classified incorrectly</a:t>
            </a:r>
            <a:r>
              <a:rPr lang="en-HK" sz="1800" dirty="0">
                <a:solidFill>
                  <a:schemeClr val="bg1"/>
                </a:solidFill>
              </a:rPr>
              <a:t> by generally unknown classifier.</a:t>
            </a:r>
          </a:p>
          <a:p>
            <a:pPr marL="435609" indent="-435609" defTabSz="572516">
              <a:spcBef>
                <a:spcPts val="0"/>
              </a:spcBef>
              <a:defRPr sz="3332"/>
            </a:pPr>
            <a:r>
              <a:rPr lang="en-HK" sz="1800" dirty="0">
                <a:solidFill>
                  <a:schemeClr val="bg1"/>
                </a:solidFill>
              </a:rPr>
              <a:t>Targeted Adversarial Attack </a:t>
            </a:r>
            <a:r>
              <a:rPr lang="en-US" sz="1800" dirty="0">
                <a:solidFill>
                  <a:schemeClr val="bg1"/>
                </a:solidFill>
              </a:rPr>
              <a:t>(</a:t>
            </a:r>
            <a:r>
              <a:rPr lang="zh-CN" altLang="en-US" sz="1800" dirty="0">
                <a:solidFill>
                  <a:schemeClr val="bg1"/>
                </a:solidFill>
              </a:rPr>
              <a:t>定向攻击</a:t>
            </a:r>
            <a:r>
              <a:rPr lang="en-US" sz="1800" dirty="0">
                <a:solidFill>
                  <a:schemeClr val="bg1"/>
                </a:solidFill>
              </a:rPr>
              <a:t>)</a:t>
            </a:r>
            <a:endParaRPr lang="en-HK" sz="1800" dirty="0">
              <a:solidFill>
                <a:schemeClr val="bg1"/>
              </a:solidFill>
            </a:endParaRPr>
          </a:p>
          <a:p>
            <a:pPr marL="871219" lvl="1" indent="-435609" defTabSz="572516">
              <a:spcBef>
                <a:spcPts val="0"/>
              </a:spcBef>
              <a:defRPr sz="3332"/>
            </a:pPr>
            <a:r>
              <a:rPr lang="en-HK" sz="1800" dirty="0">
                <a:solidFill>
                  <a:schemeClr val="bg1"/>
                </a:solidFill>
              </a:rPr>
              <a:t>Slightly modify source image in a way that image will </a:t>
            </a:r>
            <a:r>
              <a:rPr lang="en-HK" sz="1800" b="1" u="sng" dirty="0">
                <a:solidFill>
                  <a:schemeClr val="bg1"/>
                </a:solidFill>
                <a:latin typeface="Avenir Next"/>
                <a:ea typeface="Avenir Next"/>
                <a:cs typeface="Avenir Next"/>
                <a:sym typeface="Avenir Next"/>
              </a:rPr>
              <a:t>be classified as specified target class</a:t>
            </a:r>
            <a:r>
              <a:rPr lang="en-HK" sz="1800" dirty="0">
                <a:solidFill>
                  <a:schemeClr val="bg1"/>
                </a:solidFill>
              </a:rPr>
              <a:t> by generally unknown classifier.</a:t>
            </a:r>
          </a:p>
          <a:p>
            <a:pPr marL="435609" indent="-435609" defTabSz="572516">
              <a:spcBef>
                <a:spcPts val="0"/>
              </a:spcBef>
              <a:defRPr sz="3332"/>
            </a:pPr>
            <a:r>
              <a:rPr lang="en-HK" sz="1800" dirty="0" err="1">
                <a:solidFill>
                  <a:schemeClr val="bg1"/>
                </a:solidFill>
              </a:rPr>
              <a:t>Defense</a:t>
            </a:r>
            <a:r>
              <a:rPr lang="en-HK" sz="1800" dirty="0">
                <a:solidFill>
                  <a:schemeClr val="bg1"/>
                </a:solidFill>
              </a:rPr>
              <a:t> Against Adversarial Attack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911267-1C74-8E49-9147-DA521DA35A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4" t="3830" r="2947" b="4225"/>
          <a:stretch/>
        </p:blipFill>
        <p:spPr>
          <a:xfrm>
            <a:off x="6661125" y="681573"/>
            <a:ext cx="2808312" cy="210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637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412653" y="858733"/>
            <a:ext cx="3570194" cy="461657"/>
          </a:xfrm>
          <a:prstGeom prst="rect">
            <a:avLst/>
          </a:prstGeom>
        </p:spPr>
        <p:txBody>
          <a:bodyPr wrap="none" lIns="91433" tIns="45716" rIns="91433" bIns="45716">
            <a:spAutoFit/>
          </a:bodyPr>
          <a:lstStyle/>
          <a:p>
            <a:r>
              <a:rPr lang="zh-CN" altLang="en-US" sz="2400" b="1" dirty="0">
                <a:solidFill>
                  <a:srgbClr val="00C1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无处不在的对抗样本攻防</a:t>
            </a:r>
            <a:endParaRPr lang="zh-CN" altLang="en-US" sz="2400" dirty="0">
              <a:solidFill>
                <a:srgbClr val="00C1F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五角星 4"/>
          <p:cNvSpPr/>
          <p:nvPr/>
        </p:nvSpPr>
        <p:spPr>
          <a:xfrm>
            <a:off x="1980605" y="909173"/>
            <a:ext cx="328041" cy="328042"/>
          </a:xfrm>
          <a:prstGeom prst="star5">
            <a:avLst/>
          </a:prstGeom>
          <a:solidFill>
            <a:srgbClr val="00C1F4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流程图: 决策 5"/>
          <p:cNvSpPr/>
          <p:nvPr/>
        </p:nvSpPr>
        <p:spPr>
          <a:xfrm>
            <a:off x="2423443" y="1470596"/>
            <a:ext cx="291586" cy="291585"/>
          </a:xfrm>
          <a:prstGeom prst="flowChartDecision">
            <a:avLst/>
          </a:prstGeom>
          <a:solidFill>
            <a:srgbClr val="00C1F4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文本框 13"/>
          <p:cNvSpPr txBox="1"/>
          <p:nvPr/>
        </p:nvSpPr>
        <p:spPr>
          <a:xfrm>
            <a:off x="2391744" y="1470596"/>
            <a:ext cx="484052" cy="276991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r>
              <a:rPr lang="en-US" altLang="zh-CN" sz="1200" b="1" dirty="0">
                <a:solidFill>
                  <a:srgbClr val="161618"/>
                </a:solidFill>
              </a:rPr>
              <a:t>01</a:t>
            </a:r>
            <a:endParaRPr lang="zh-CN" altLang="en-US" sz="1200" b="1" dirty="0">
              <a:solidFill>
                <a:srgbClr val="161618"/>
              </a:solidFill>
            </a:endParaRPr>
          </a:p>
        </p:txBody>
      </p:sp>
      <p:sp>
        <p:nvSpPr>
          <p:cNvPr id="12" name="文本框 4"/>
          <p:cNvSpPr txBox="1"/>
          <p:nvPr/>
        </p:nvSpPr>
        <p:spPr>
          <a:xfrm>
            <a:off x="2731780" y="1332012"/>
            <a:ext cx="3065249" cy="1319969"/>
          </a:xfrm>
          <a:prstGeom prst="rect">
            <a:avLst/>
          </a:prstGeom>
          <a:noFill/>
        </p:spPr>
        <p:txBody>
          <a:bodyPr wrap="none" lIns="91433" tIns="45716" rIns="91433" bIns="45716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What is an Adversarial Example?</a:t>
            </a:r>
            <a:b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400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矛与盾（常见攻击和防御算法）</a:t>
            </a:r>
            <a:endParaRPr lang="en-US" altLang="zh-CN" sz="1400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新的趋势和风险</a:t>
            </a:r>
          </a:p>
        </p:txBody>
      </p:sp>
      <p:sp>
        <p:nvSpPr>
          <p:cNvPr id="13" name="流程图: 决策 12"/>
          <p:cNvSpPr/>
          <p:nvPr/>
        </p:nvSpPr>
        <p:spPr>
          <a:xfrm>
            <a:off x="2423443" y="1912234"/>
            <a:ext cx="291586" cy="291585"/>
          </a:xfrm>
          <a:prstGeom prst="flowChartDecision">
            <a:avLst/>
          </a:prstGeom>
          <a:solidFill>
            <a:srgbClr val="00C1F4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2391744" y="1912234"/>
            <a:ext cx="484052" cy="276991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r>
              <a:rPr lang="en-US" altLang="zh-CN" sz="1200" b="1" dirty="0">
                <a:solidFill>
                  <a:srgbClr val="161618"/>
                </a:solidFill>
              </a:rPr>
              <a:t>02</a:t>
            </a:r>
            <a:endParaRPr lang="zh-CN" altLang="en-US" sz="1200" b="1" dirty="0">
              <a:solidFill>
                <a:srgbClr val="161618"/>
              </a:solidFill>
            </a:endParaRPr>
          </a:p>
        </p:txBody>
      </p:sp>
      <p:sp>
        <p:nvSpPr>
          <p:cNvPr id="15" name="流程图: 决策 14"/>
          <p:cNvSpPr/>
          <p:nvPr/>
        </p:nvSpPr>
        <p:spPr>
          <a:xfrm>
            <a:off x="2423443" y="2340124"/>
            <a:ext cx="291586" cy="291585"/>
          </a:xfrm>
          <a:prstGeom prst="flowChartDecision">
            <a:avLst/>
          </a:prstGeom>
          <a:solidFill>
            <a:srgbClr val="00C1F4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文本框 13"/>
          <p:cNvSpPr txBox="1"/>
          <p:nvPr/>
        </p:nvSpPr>
        <p:spPr>
          <a:xfrm>
            <a:off x="2391744" y="2340124"/>
            <a:ext cx="484052" cy="276991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r>
              <a:rPr lang="en-US" altLang="zh-CN" sz="1200" b="1" dirty="0">
                <a:solidFill>
                  <a:srgbClr val="161618"/>
                </a:solidFill>
              </a:rPr>
              <a:t>03</a:t>
            </a:r>
            <a:endParaRPr lang="zh-CN" altLang="en-US" sz="1200" b="1" dirty="0">
              <a:solidFill>
                <a:srgbClr val="1616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1907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1365</TotalTime>
  <Words>1367</Words>
  <Application>Microsoft Macintosh PowerPoint</Application>
  <PresentationFormat>Custom</PresentationFormat>
  <Paragraphs>102</Paragraphs>
  <Slides>24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微软雅黑</vt:lpstr>
      <vt:lpstr>宋体</vt:lpstr>
      <vt:lpstr>Arial</vt:lpstr>
      <vt:lpstr>Avenir Next</vt:lpstr>
      <vt:lpstr>Calibri</vt:lpstr>
      <vt:lpstr>DIN Condensed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What is an Adversarial Example(对抗样本)?</vt:lpstr>
      <vt:lpstr>PowerPoint Presentation</vt:lpstr>
      <vt:lpstr>PowerPoint Presentation</vt:lpstr>
      <vt:lpstr>CAAD CTF Ruleset</vt:lpstr>
      <vt:lpstr>PowerPoint Presentation</vt:lpstr>
      <vt:lpstr>Example Attack Scenarios</vt:lpstr>
      <vt:lpstr>Fun Results (transferability)</vt:lpstr>
      <vt:lpstr>Fun Results (transferability)</vt:lpstr>
      <vt:lpstr>Fun Results (transferability)</vt:lpstr>
      <vt:lpstr>Example Defense Scenarios</vt:lpstr>
      <vt:lpstr>Gradient Masking</vt:lpstr>
      <vt:lpstr>Detection</vt:lpstr>
      <vt:lpstr>Image processing and randomization</vt:lpstr>
      <vt:lpstr>Image processing and randomization</vt:lpstr>
      <vt:lpstr>Adversarial Training</vt:lpstr>
      <vt:lpstr>PowerPoint Presentation</vt:lpstr>
      <vt:lpstr>PowerPoint Presentation</vt:lpstr>
      <vt:lpstr>Ref</vt:lpstr>
      <vt:lpstr>PowerPoint Presentation</vt:lpstr>
      <vt:lpstr>PowerPoint Presentation</vt:lpstr>
    </vt:vector>
  </TitlesOfParts>
  <Company>Sky123.Org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Sky123.Org</dc:creator>
  <cp:lastModifiedBy>z caspar</cp:lastModifiedBy>
  <cp:revision>69</cp:revision>
  <dcterms:created xsi:type="dcterms:W3CDTF">2018-10-31T09:47:49Z</dcterms:created>
  <dcterms:modified xsi:type="dcterms:W3CDTF">2019-06-24T08:24:37Z</dcterms:modified>
</cp:coreProperties>
</file>